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3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62" r:id="rId2"/>
    <p:sldMasterId id="2147483664" r:id="rId3"/>
    <p:sldMasterId id="2147483666" r:id="rId4"/>
    <p:sldMasterId id="2147483668" r:id="rId5"/>
    <p:sldMasterId id="2147483670" r:id="rId6"/>
    <p:sldMasterId id="2147483672" r:id="rId7"/>
    <p:sldMasterId id="2147483674" r:id="rId8"/>
    <p:sldMasterId id="2147483676" r:id="rId9"/>
    <p:sldMasterId id="2147483678" r:id="rId10"/>
    <p:sldMasterId id="2147483680" r:id="rId11"/>
    <p:sldMasterId id="2147483682" r:id="rId12"/>
    <p:sldMasterId id="2147483684" r:id="rId13"/>
    <p:sldMasterId id="2147483686" r:id="rId14"/>
    <p:sldMasterId id="2147483688" r:id="rId15"/>
    <p:sldMasterId id="2147483690" r:id="rId16"/>
    <p:sldMasterId id="2147483692" r:id="rId17"/>
    <p:sldMasterId id="2147483694" r:id="rId18"/>
    <p:sldMasterId id="2147483696" r:id="rId19"/>
    <p:sldMasterId id="2147483698" r:id="rId20"/>
    <p:sldMasterId id="2147483700" r:id="rId21"/>
    <p:sldMasterId id="2147483702" r:id="rId22"/>
    <p:sldMasterId id="2147483704" r:id="rId23"/>
    <p:sldMasterId id="2147483706" r:id="rId24"/>
    <p:sldMasterId id="2147483708" r:id="rId25"/>
    <p:sldMasterId id="2147483710" r:id="rId26"/>
    <p:sldMasterId id="2147483712" r:id="rId27"/>
    <p:sldMasterId id="2147483714" r:id="rId28"/>
    <p:sldMasterId id="2147483716" r:id="rId29"/>
    <p:sldMasterId id="2147483718" r:id="rId30"/>
    <p:sldMasterId id="2147483720" r:id="rId31"/>
    <p:sldMasterId id="2147483722" r:id="rId32"/>
    <p:sldMasterId id="2147483725" r:id="rId33"/>
    <p:sldMasterId id="2147483727" r:id="rId34"/>
    <p:sldMasterId id="2147483729" r:id="rId35"/>
    <p:sldMasterId id="2147483731" r:id="rId36"/>
    <p:sldMasterId id="2147483733" r:id="rId37"/>
  </p:sldMasterIdLst>
  <p:notesMasterIdLst>
    <p:notesMasterId r:id="rId52"/>
  </p:notesMasterIdLst>
  <p:handoutMasterIdLst>
    <p:handoutMasterId r:id="rId53"/>
  </p:handoutMasterIdLst>
  <p:sldIdLst>
    <p:sldId id="341" r:id="rId38"/>
    <p:sldId id="660" r:id="rId39"/>
    <p:sldId id="668" r:id="rId40"/>
    <p:sldId id="669" r:id="rId41"/>
    <p:sldId id="665" r:id="rId42"/>
    <p:sldId id="603" r:id="rId43"/>
    <p:sldId id="661" r:id="rId44"/>
    <p:sldId id="659" r:id="rId45"/>
    <p:sldId id="624" r:id="rId46"/>
    <p:sldId id="670" r:id="rId47"/>
    <p:sldId id="663" r:id="rId48"/>
    <p:sldId id="671" r:id="rId49"/>
    <p:sldId id="672" r:id="rId50"/>
    <p:sldId id="673" r:id="rId5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28F0C61-0F34-48B2-9DDB-6DCA40947EC0}">
          <p14:sldIdLst>
            <p14:sldId id="341"/>
            <p14:sldId id="660"/>
            <p14:sldId id="668"/>
            <p14:sldId id="669"/>
            <p14:sldId id="665"/>
            <p14:sldId id="603"/>
            <p14:sldId id="661"/>
            <p14:sldId id="659"/>
            <p14:sldId id="624"/>
            <p14:sldId id="670"/>
            <p14:sldId id="663"/>
            <p14:sldId id="671"/>
            <p14:sldId id="672"/>
            <p14:sldId id="673"/>
          </p14:sldIdLst>
        </p14:section>
      </p14:sectionLst>
    </p:ext>
    <p:ext uri="{EFAFB233-063F-42B5-8137-9DF3F51BA10A}">
      <p15:sldGuideLst xmlns:p15="http://schemas.microsoft.com/office/powerpoint/2012/main">
        <p15:guide id="1" orient="horz" pos="2160" userDrawn="1">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abson" initials="da" lastIdx="9" clrIdx="0">
    <p:extLst/>
  </p:cmAuthor>
  <p:cmAuthor id="2" name="Author" initials="A" lastIdx="5" clrIdx="1"/>
  <p:cmAuthor id="3" name="Henrik von Wehrden" initials="" lastIdx="1" clrIdx="2"/>
  <p:cmAuthor id="4" name="Thomas Schomerus" initials="TS" lastIdx="9" clrIdx="3"/>
  <p:cmAuthor id="5" name="David Abson" initials="DA" lastIdx="1" clrIdx="4">
    <p:extLst>
      <p:ext uri="{19B8F6BF-5375-455C-9EA6-DF929625EA0E}">
        <p15:presenceInfo xmlns:p15="http://schemas.microsoft.com/office/powerpoint/2012/main" userId="David Ab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0F30"/>
    <a:srgbClr val="3C5919"/>
    <a:srgbClr val="0B1E55"/>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33" autoAdjust="0"/>
    <p:restoredTop sz="88831" autoAdjust="0"/>
  </p:normalViewPr>
  <p:slideViewPr>
    <p:cSldViewPr snapToGrid="0">
      <p:cViewPr varScale="1">
        <p:scale>
          <a:sx n="66" d="100"/>
          <a:sy n="66" d="100"/>
        </p:scale>
        <p:origin x="1296" y="84"/>
      </p:cViewPr>
      <p:guideLst>
        <p:guide orient="horz" pos="2160"/>
        <p:guide pos="2880"/>
      </p:guideLst>
    </p:cSldViewPr>
  </p:slideViewPr>
  <p:outlineViewPr>
    <p:cViewPr>
      <p:scale>
        <a:sx n="33" d="100"/>
        <a:sy n="33" d="100"/>
      </p:scale>
      <p:origin x="0" y="1380"/>
    </p:cViewPr>
  </p:outlineViewPr>
  <p:notesTextViewPr>
    <p:cViewPr>
      <p:scale>
        <a:sx n="1" d="1"/>
        <a:sy n="1" d="1"/>
      </p:scale>
      <p:origin x="0" y="0"/>
    </p:cViewPr>
  </p:notesTextViewPr>
  <p:sorterViewPr>
    <p:cViewPr>
      <p:scale>
        <a:sx n="70" d="100"/>
        <a:sy n="70" d="100"/>
      </p:scale>
      <p:origin x="0" y="0"/>
    </p:cViewPr>
  </p:sorterViewPr>
  <p:notesViewPr>
    <p:cSldViewPr snapToGrid="0">
      <p:cViewPr varScale="1">
        <p:scale>
          <a:sx n="51" d="100"/>
          <a:sy n="51" d="100"/>
        </p:scale>
        <p:origin x="-2958" y="-9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2.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 Target="slides/slide5.xml"/><Relationship Id="rId47" Type="http://schemas.openxmlformats.org/officeDocument/2006/relationships/slide" Target="slides/slide10.xml"/><Relationship Id="rId50" Type="http://schemas.openxmlformats.org/officeDocument/2006/relationships/slide" Target="slides/slide13.xml"/><Relationship Id="rId55"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1.xml"/><Relationship Id="rId46" Type="http://schemas.openxmlformats.org/officeDocument/2006/relationships/slide" Target="slides/slide9.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Master" Target="slideMasters/slideMaster29.xml"/><Relationship Id="rId41" Type="http://schemas.openxmlformats.org/officeDocument/2006/relationships/slide" Target="slides/slide4.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 Target="slides/slide3.xml"/><Relationship Id="rId45" Type="http://schemas.openxmlformats.org/officeDocument/2006/relationships/slide" Target="slides/slide8.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12.xml"/><Relationship Id="rId57"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4" Type="http://schemas.openxmlformats.org/officeDocument/2006/relationships/slide" Target="slides/slide7.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 Target="slides/slide6.xml"/><Relationship Id="rId48" Type="http://schemas.openxmlformats.org/officeDocument/2006/relationships/slide" Target="slides/slide11.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14.xml"/><Relationship Id="rId3" Type="http://schemas.openxmlformats.org/officeDocument/2006/relationships/slideMaster" Target="slideMasters/slideMaster3.xml"/></Relationships>
</file>

<file path=ppt/comments/comment1.xml><?xml version="1.0" encoding="utf-8"?>
<p:cmLst xmlns:a="http://schemas.openxmlformats.org/drawingml/2006/main" xmlns:r="http://schemas.openxmlformats.org/officeDocument/2006/relationships" xmlns:p="http://schemas.openxmlformats.org/presentationml/2006/main">
  <p:cm authorId="5" dt="2015-09-14T15:11:01.086" idx="1">
    <p:pos x="10" y="10"/>
    <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45659" cy="496332"/>
          </a:xfrm>
          <a:prstGeom prst="rect">
            <a:avLst/>
          </a:prstGeom>
        </p:spPr>
        <p:txBody>
          <a:bodyPr vert="horz" lIns="91432" tIns="45716" rIns="91432" bIns="45716" rtlCol="0"/>
          <a:lstStyle>
            <a:lvl1pPr algn="l">
              <a:defRPr sz="1200"/>
            </a:lvl1pPr>
          </a:lstStyle>
          <a:p>
            <a:endParaRPr lang="en-GB"/>
          </a:p>
        </p:txBody>
      </p:sp>
      <p:sp>
        <p:nvSpPr>
          <p:cNvPr id="3" name="Datumsplatzhalter 2"/>
          <p:cNvSpPr>
            <a:spLocks noGrp="1"/>
          </p:cNvSpPr>
          <p:nvPr>
            <p:ph type="dt" sz="quarter" idx="1"/>
          </p:nvPr>
        </p:nvSpPr>
        <p:spPr>
          <a:xfrm>
            <a:off x="3850444" y="1"/>
            <a:ext cx="2945659" cy="496332"/>
          </a:xfrm>
          <a:prstGeom prst="rect">
            <a:avLst/>
          </a:prstGeom>
        </p:spPr>
        <p:txBody>
          <a:bodyPr vert="horz" lIns="91432" tIns="45716" rIns="91432" bIns="45716" rtlCol="0"/>
          <a:lstStyle>
            <a:lvl1pPr algn="r">
              <a:defRPr sz="1200"/>
            </a:lvl1pPr>
          </a:lstStyle>
          <a:p>
            <a:fld id="{CDAE56BE-167F-4A07-BABB-557EB7C28300}" type="datetimeFigureOut">
              <a:rPr lang="en-GB" smtClean="0"/>
              <a:t>04/02/2016</a:t>
            </a:fld>
            <a:endParaRPr lang="en-GB"/>
          </a:p>
        </p:txBody>
      </p:sp>
      <p:sp>
        <p:nvSpPr>
          <p:cNvPr id="4" name="Fußzeilenplatzhalter 3"/>
          <p:cNvSpPr>
            <a:spLocks noGrp="1"/>
          </p:cNvSpPr>
          <p:nvPr>
            <p:ph type="ftr" sz="quarter" idx="2"/>
          </p:nvPr>
        </p:nvSpPr>
        <p:spPr>
          <a:xfrm>
            <a:off x="1" y="9428584"/>
            <a:ext cx="2945659" cy="496332"/>
          </a:xfrm>
          <a:prstGeom prst="rect">
            <a:avLst/>
          </a:prstGeom>
        </p:spPr>
        <p:txBody>
          <a:bodyPr vert="horz" lIns="91432" tIns="45716" rIns="91432" bIns="45716" rtlCol="0" anchor="b"/>
          <a:lstStyle>
            <a:lvl1pPr algn="l">
              <a:defRPr sz="1200"/>
            </a:lvl1pPr>
          </a:lstStyle>
          <a:p>
            <a:endParaRPr lang="en-GB"/>
          </a:p>
        </p:txBody>
      </p:sp>
      <p:sp>
        <p:nvSpPr>
          <p:cNvPr id="5" name="Foliennummernplatzhalter 4"/>
          <p:cNvSpPr>
            <a:spLocks noGrp="1"/>
          </p:cNvSpPr>
          <p:nvPr>
            <p:ph type="sldNum" sz="quarter" idx="3"/>
          </p:nvPr>
        </p:nvSpPr>
        <p:spPr>
          <a:xfrm>
            <a:off x="3850444" y="9428584"/>
            <a:ext cx="2945659" cy="496332"/>
          </a:xfrm>
          <a:prstGeom prst="rect">
            <a:avLst/>
          </a:prstGeom>
        </p:spPr>
        <p:txBody>
          <a:bodyPr vert="horz" lIns="91432" tIns="45716" rIns="91432" bIns="45716" rtlCol="0" anchor="b"/>
          <a:lstStyle>
            <a:lvl1pPr algn="r">
              <a:defRPr sz="1200"/>
            </a:lvl1pPr>
          </a:lstStyle>
          <a:p>
            <a:fld id="{5A6204C4-2BB5-438F-99DB-2FF537CF97AC}" type="slidenum">
              <a:rPr lang="en-GB" smtClean="0"/>
              <a:t>‹#›</a:t>
            </a:fld>
            <a:endParaRPr lang="en-GB"/>
          </a:p>
        </p:txBody>
      </p:sp>
    </p:spTree>
    <p:extLst>
      <p:ext uri="{BB962C8B-B14F-4D97-AF65-F5344CB8AC3E}">
        <p14:creationId xmlns:p14="http://schemas.microsoft.com/office/powerpoint/2010/main" val="245329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45659" cy="496332"/>
          </a:xfrm>
          <a:prstGeom prst="rect">
            <a:avLst/>
          </a:prstGeom>
        </p:spPr>
        <p:txBody>
          <a:bodyPr vert="horz" lIns="91432" tIns="45716" rIns="91432" bIns="45716" rtlCol="0"/>
          <a:lstStyle>
            <a:lvl1pPr algn="l">
              <a:defRPr sz="1200"/>
            </a:lvl1pPr>
          </a:lstStyle>
          <a:p>
            <a:endParaRPr lang="en-GB"/>
          </a:p>
        </p:txBody>
      </p:sp>
      <p:sp>
        <p:nvSpPr>
          <p:cNvPr id="3" name="Datumsplatzhalter 2"/>
          <p:cNvSpPr>
            <a:spLocks noGrp="1"/>
          </p:cNvSpPr>
          <p:nvPr>
            <p:ph type="dt" idx="1"/>
          </p:nvPr>
        </p:nvSpPr>
        <p:spPr>
          <a:xfrm>
            <a:off x="3850444" y="1"/>
            <a:ext cx="2945659" cy="496332"/>
          </a:xfrm>
          <a:prstGeom prst="rect">
            <a:avLst/>
          </a:prstGeom>
        </p:spPr>
        <p:txBody>
          <a:bodyPr vert="horz" lIns="91432" tIns="45716" rIns="91432" bIns="45716" rtlCol="0"/>
          <a:lstStyle>
            <a:lvl1pPr algn="r">
              <a:defRPr sz="1200"/>
            </a:lvl1pPr>
          </a:lstStyle>
          <a:p>
            <a:fld id="{E32B0CE5-39CF-487C-85AD-7F0CD7545AAC}" type="datetimeFigureOut">
              <a:rPr lang="en-GB" smtClean="0"/>
              <a:t>04/02/2016</a:t>
            </a:fld>
            <a:endParaRPr lang="en-GB"/>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2" tIns="45716" rIns="91432" bIns="45716" rtlCol="0" anchor="ctr"/>
          <a:lstStyle/>
          <a:p>
            <a:endParaRPr lang="en-GB"/>
          </a:p>
        </p:txBody>
      </p:sp>
      <p:sp>
        <p:nvSpPr>
          <p:cNvPr id="5" name="Notizenplatzhalter 4"/>
          <p:cNvSpPr>
            <a:spLocks noGrp="1"/>
          </p:cNvSpPr>
          <p:nvPr>
            <p:ph type="body" sz="quarter" idx="3"/>
          </p:nvPr>
        </p:nvSpPr>
        <p:spPr>
          <a:xfrm>
            <a:off x="679768" y="4715154"/>
            <a:ext cx="5438140" cy="4466987"/>
          </a:xfrm>
          <a:prstGeom prst="rect">
            <a:avLst/>
          </a:prstGeom>
        </p:spPr>
        <p:txBody>
          <a:bodyPr vert="horz" lIns="91432" tIns="45716" rIns="91432" bIns="45716"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GB"/>
          </a:p>
        </p:txBody>
      </p:sp>
      <p:sp>
        <p:nvSpPr>
          <p:cNvPr id="6" name="Fußzeilenplatzhalter 5"/>
          <p:cNvSpPr>
            <a:spLocks noGrp="1"/>
          </p:cNvSpPr>
          <p:nvPr>
            <p:ph type="ftr" sz="quarter" idx="4"/>
          </p:nvPr>
        </p:nvSpPr>
        <p:spPr>
          <a:xfrm>
            <a:off x="1" y="9428584"/>
            <a:ext cx="2945659" cy="496332"/>
          </a:xfrm>
          <a:prstGeom prst="rect">
            <a:avLst/>
          </a:prstGeom>
        </p:spPr>
        <p:txBody>
          <a:bodyPr vert="horz" lIns="91432" tIns="45716" rIns="91432" bIns="45716" rtlCol="0" anchor="b"/>
          <a:lstStyle>
            <a:lvl1pPr algn="l">
              <a:defRPr sz="1200"/>
            </a:lvl1pPr>
          </a:lstStyle>
          <a:p>
            <a:endParaRPr lang="en-GB"/>
          </a:p>
        </p:txBody>
      </p:sp>
      <p:sp>
        <p:nvSpPr>
          <p:cNvPr id="7" name="Foliennummernplatzhalter 6"/>
          <p:cNvSpPr>
            <a:spLocks noGrp="1"/>
          </p:cNvSpPr>
          <p:nvPr>
            <p:ph type="sldNum" sz="quarter" idx="5"/>
          </p:nvPr>
        </p:nvSpPr>
        <p:spPr>
          <a:xfrm>
            <a:off x="3850444" y="9428584"/>
            <a:ext cx="2945659" cy="496332"/>
          </a:xfrm>
          <a:prstGeom prst="rect">
            <a:avLst/>
          </a:prstGeom>
        </p:spPr>
        <p:txBody>
          <a:bodyPr vert="horz" lIns="91432" tIns="45716" rIns="91432" bIns="45716" rtlCol="0" anchor="b"/>
          <a:lstStyle>
            <a:lvl1pPr algn="r">
              <a:defRPr sz="1200"/>
            </a:lvl1pPr>
          </a:lstStyle>
          <a:p>
            <a:fld id="{9F52AA25-0F60-455B-91C2-D06421103D7E}" type="slidenum">
              <a:rPr lang="en-GB" smtClean="0"/>
              <a:t>‹#›</a:t>
            </a:fld>
            <a:endParaRPr lang="en-GB"/>
          </a:p>
        </p:txBody>
      </p:sp>
    </p:spTree>
    <p:extLst>
      <p:ext uri="{BB962C8B-B14F-4D97-AF65-F5344CB8AC3E}">
        <p14:creationId xmlns:p14="http://schemas.microsoft.com/office/powerpoint/2010/main" val="279616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0246" y="9429322"/>
            <a:ext cx="2945955" cy="495676"/>
          </a:xfrm>
          <a:prstGeom prst="rect">
            <a:avLst/>
          </a:prstGeom>
          <a:noFill/>
          <a:ln w="9525">
            <a:noFill/>
            <a:miter lim="800000"/>
            <a:headEnd/>
            <a:tailEnd/>
          </a:ln>
        </p:spPr>
        <p:txBody>
          <a:bodyPr lIns="93259" tIns="46630" rIns="93259" bIns="46630" anchor="b"/>
          <a:lstStyle/>
          <a:p>
            <a:pPr algn="r" fontAlgn="base">
              <a:spcBef>
                <a:spcPct val="0"/>
              </a:spcBef>
              <a:spcAft>
                <a:spcPct val="0"/>
              </a:spcAft>
              <a:buFontTx/>
              <a:buChar char="•"/>
            </a:pPr>
            <a:fld id="{A50AA98A-B9B8-4294-9F1D-981ECE3747FA}" type="slidenum">
              <a:rPr lang="en-US" sz="1300">
                <a:solidFill>
                  <a:srgbClr val="000000"/>
                </a:solidFill>
                <a:latin typeface="Arial" charset="0"/>
                <a:cs typeface="Arial" charset="0"/>
              </a:rPr>
              <a:pPr algn="r" fontAlgn="base">
                <a:spcBef>
                  <a:spcPct val="0"/>
                </a:spcBef>
                <a:spcAft>
                  <a:spcPct val="0"/>
                </a:spcAft>
                <a:buFontTx/>
                <a:buChar char="•"/>
              </a:pPr>
              <a:t>1</a:t>
            </a:fld>
            <a:endParaRPr lang="en-US" sz="1300">
              <a:solidFill>
                <a:srgbClr val="000000"/>
              </a:solidFill>
              <a:latin typeface="Arial" charset="0"/>
              <a:cs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en-AU" dirty="0" smtClean="0"/>
          </a:p>
        </p:txBody>
      </p:sp>
    </p:spTree>
    <p:extLst>
      <p:ext uri="{BB962C8B-B14F-4D97-AF65-F5344CB8AC3E}">
        <p14:creationId xmlns:p14="http://schemas.microsoft.com/office/powerpoint/2010/main" val="166650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 scientists, we tend to shy away from asking fundamental questions about human </a:t>
            </a:r>
            <a:r>
              <a:rPr lang="en-GB" dirty="0" err="1" smtClean="0"/>
              <a:t>behavour</a:t>
            </a:r>
            <a:r>
              <a:rPr lang="en-GB" dirty="0" smtClean="0"/>
              <a:t> – these are seen as ideological.  We have to ask them!  Not as </a:t>
            </a:r>
            <a:r>
              <a:rPr lang="en-GB" dirty="0" err="1" smtClean="0"/>
              <a:t>idealogues</a:t>
            </a:r>
            <a:r>
              <a:rPr lang="en-GB" dirty="0" smtClean="0"/>
              <a:t>, but because</a:t>
            </a:r>
            <a:r>
              <a:rPr lang="en-GB" baseline="0" dirty="0" smtClean="0"/>
              <a:t> our interventions thus far have not been effective.  Poverty, carbon emissions, biodiversity loss.  Despite all our work as sustainability scientists, these remain problems, and are getting worse. For example, we know the climate is changing, we know the general trajectory and have known it since the 1970’s.  But we haven’t managed to stop moving along this trajectory.  </a:t>
            </a:r>
            <a:endParaRPr lang="en-GB" dirty="0" smtClean="0"/>
          </a:p>
          <a:p>
            <a:r>
              <a:rPr lang="en-GB" baseline="0" dirty="0" smtClean="0"/>
              <a:t>Meadows, out of frustration at interventions (we understand them) but ineffective.  So came up with idea of leverage points.  </a:t>
            </a:r>
            <a:endParaRPr lang="en-GB" dirty="0"/>
          </a:p>
        </p:txBody>
      </p:sp>
      <p:sp>
        <p:nvSpPr>
          <p:cNvPr id="4" name="Slide Number Placeholder 3"/>
          <p:cNvSpPr>
            <a:spLocks noGrp="1"/>
          </p:cNvSpPr>
          <p:nvPr>
            <p:ph type="sldNum" sz="quarter" idx="10"/>
          </p:nvPr>
        </p:nvSpPr>
        <p:spPr/>
        <p:txBody>
          <a:bodyPr/>
          <a:lstStyle/>
          <a:p>
            <a:fld id="{9F52AA25-0F60-455B-91C2-D06421103D7E}" type="slidenum">
              <a:rPr lang="en-GB" smtClean="0"/>
              <a:t>2</a:t>
            </a:fld>
            <a:endParaRPr lang="en-GB"/>
          </a:p>
        </p:txBody>
      </p:sp>
    </p:spTree>
    <p:extLst>
      <p:ext uri="{BB962C8B-B14F-4D97-AF65-F5344CB8AC3E}">
        <p14:creationId xmlns:p14="http://schemas.microsoft.com/office/powerpoint/2010/main" val="3147591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 scientists, we tend to shy away from asking fundamental questions about human </a:t>
            </a:r>
            <a:r>
              <a:rPr lang="en-GB" dirty="0" err="1" smtClean="0"/>
              <a:t>behavour</a:t>
            </a:r>
            <a:r>
              <a:rPr lang="en-GB" dirty="0" smtClean="0"/>
              <a:t> – these are seen as ideological.  We have to ask them!  Not as </a:t>
            </a:r>
            <a:r>
              <a:rPr lang="en-GB" dirty="0" err="1" smtClean="0"/>
              <a:t>idealogues</a:t>
            </a:r>
            <a:r>
              <a:rPr lang="en-GB" dirty="0" smtClean="0"/>
              <a:t>, but because</a:t>
            </a:r>
            <a:r>
              <a:rPr lang="en-GB" baseline="0" dirty="0" smtClean="0"/>
              <a:t> our interventions thus far have not been effective.  Poverty, carbon emissions, biodiversity loss.  Despite all our work as sustainability scientists, these remain problems, and are getting worse. For example, we know the climate is changing, we know the general trajectory and have known it since the 1970’s.  But we haven’t managed to stop moving along this trajectory.  </a:t>
            </a:r>
            <a:endParaRPr lang="en-GB" dirty="0" smtClean="0"/>
          </a:p>
          <a:p>
            <a:r>
              <a:rPr lang="en-GB" baseline="0" dirty="0" smtClean="0"/>
              <a:t>Meadows, out of frustration at interventions (we understand them) but ineffective.  So came up with idea of leverage points.  </a:t>
            </a:r>
            <a:endParaRPr lang="en-GB" dirty="0"/>
          </a:p>
        </p:txBody>
      </p:sp>
      <p:sp>
        <p:nvSpPr>
          <p:cNvPr id="4" name="Slide Number Placeholder 3"/>
          <p:cNvSpPr>
            <a:spLocks noGrp="1"/>
          </p:cNvSpPr>
          <p:nvPr>
            <p:ph type="sldNum" sz="quarter" idx="10"/>
          </p:nvPr>
        </p:nvSpPr>
        <p:spPr/>
        <p:txBody>
          <a:bodyPr/>
          <a:lstStyle/>
          <a:p>
            <a:fld id="{9F52AA25-0F60-455B-91C2-D06421103D7E}" type="slidenum">
              <a:rPr lang="en-GB" smtClean="0"/>
              <a:t>3</a:t>
            </a:fld>
            <a:endParaRPr lang="en-GB"/>
          </a:p>
        </p:txBody>
      </p:sp>
    </p:spTree>
    <p:extLst>
      <p:ext uri="{BB962C8B-B14F-4D97-AF65-F5344CB8AC3E}">
        <p14:creationId xmlns:p14="http://schemas.microsoft.com/office/powerpoint/2010/main" val="1790593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 scientists, we tend to shy away from asking fundamental questions about human </a:t>
            </a:r>
            <a:r>
              <a:rPr lang="en-GB" dirty="0" err="1" smtClean="0"/>
              <a:t>behavour</a:t>
            </a:r>
            <a:r>
              <a:rPr lang="en-GB" dirty="0" smtClean="0"/>
              <a:t> – these are seen as ideological.  We have to ask them!  Not as </a:t>
            </a:r>
            <a:r>
              <a:rPr lang="en-GB" dirty="0" err="1" smtClean="0"/>
              <a:t>idealogues</a:t>
            </a:r>
            <a:r>
              <a:rPr lang="en-GB" dirty="0" smtClean="0"/>
              <a:t>, but because</a:t>
            </a:r>
            <a:r>
              <a:rPr lang="en-GB" baseline="0" dirty="0" smtClean="0"/>
              <a:t> our interventions thus far have not been effective.  Poverty, carbon emissions, biodiversity loss.  Despite all our work as sustainability scientists, these remain problems, and are getting worse. For example, we know the climate is changing, we know the general trajectory and have known it since the 1970’s.  But we haven’t managed to stop moving along this trajectory.  </a:t>
            </a:r>
            <a:endParaRPr lang="en-GB" dirty="0" smtClean="0"/>
          </a:p>
          <a:p>
            <a:r>
              <a:rPr lang="en-GB" baseline="0" dirty="0" smtClean="0"/>
              <a:t>Meadows, out of frustration at interventions (we understand them) but ineffective.  So came up with idea of leverage points.  </a:t>
            </a:r>
            <a:endParaRPr lang="en-GB" dirty="0"/>
          </a:p>
        </p:txBody>
      </p:sp>
      <p:sp>
        <p:nvSpPr>
          <p:cNvPr id="4" name="Slide Number Placeholder 3"/>
          <p:cNvSpPr>
            <a:spLocks noGrp="1"/>
          </p:cNvSpPr>
          <p:nvPr>
            <p:ph type="sldNum" sz="quarter" idx="10"/>
          </p:nvPr>
        </p:nvSpPr>
        <p:spPr/>
        <p:txBody>
          <a:bodyPr/>
          <a:lstStyle/>
          <a:p>
            <a:fld id="{9F52AA25-0F60-455B-91C2-D06421103D7E}" type="slidenum">
              <a:rPr lang="en-GB" smtClean="0"/>
              <a:t>4</a:t>
            </a:fld>
            <a:endParaRPr lang="en-GB"/>
          </a:p>
        </p:txBody>
      </p:sp>
    </p:spTree>
    <p:extLst>
      <p:ext uri="{BB962C8B-B14F-4D97-AF65-F5344CB8AC3E}">
        <p14:creationId xmlns:p14="http://schemas.microsoft.com/office/powerpoint/2010/main" val="2754217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0" dirty="0" smtClean="0"/>
              <a:t>Meadows identified</a:t>
            </a:r>
            <a:r>
              <a:rPr lang="en-GB" sz="1200" kern="0" baseline="0" dirty="0" smtClean="0"/>
              <a:t> a hierarchy of increasingly effective leverage points at which to intervene in order to fundamentally change systems.</a:t>
            </a:r>
            <a:endParaRPr lang="en-GB" sz="1200" kern="0" dirty="0" smtClean="0"/>
          </a:p>
          <a:p>
            <a:endParaRPr lang="en-GB" sz="1200" kern="0" dirty="0" smtClean="0"/>
          </a:p>
          <a:p>
            <a:r>
              <a:rPr lang="en-GB" sz="1200" kern="0" dirty="0" smtClean="0"/>
              <a:t>Existing sustainability “interventions” (e.g. green taxes, biodiversity conventions, regulations, ‘greening’ of the CAP reform etc.) appear to be failing to shift current unsustainable development trajectories?  These are easy to change.  And easy</a:t>
            </a:r>
            <a:r>
              <a:rPr lang="en-GB" sz="1200" kern="0" baseline="0" dirty="0" smtClean="0"/>
              <a:t> to engage with as researchers.  E.g. look at a carbon price. But deeper leverage points are much harder – fundamentally harder to understand goals and how to change them, or systematic structures – how do we think about or research system change.</a:t>
            </a:r>
            <a:endParaRPr lang="en-GB" sz="1200" kern="0" dirty="0" smtClean="0"/>
          </a:p>
          <a:p>
            <a:endParaRPr lang="en-GB" sz="1200" kern="0" dirty="0" smtClean="0"/>
          </a:p>
          <a:p>
            <a:r>
              <a:rPr lang="en-GB" sz="1200" kern="0" dirty="0" smtClean="0"/>
              <a:t>Note</a:t>
            </a:r>
            <a:r>
              <a:rPr lang="en-GB" sz="1200" kern="0" baseline="0" dirty="0" smtClean="0"/>
              <a:t> that deeper leverage point enable or constrain changes at shallower intervention points.</a:t>
            </a:r>
          </a:p>
          <a:p>
            <a:r>
              <a:rPr lang="en-GB" sz="1200" kern="0" baseline="0" dirty="0" smtClean="0"/>
              <a:t>We want to build on transitions research, which is moving in this direction, but rather than just understand how systems have changed, we want to understand how and why opportunities for change can </a:t>
            </a:r>
            <a:r>
              <a:rPr lang="en-GB" sz="1200" kern="0" baseline="0" dirty="0" err="1" smtClean="0"/>
              <a:t>becreated</a:t>
            </a:r>
            <a:r>
              <a:rPr lang="en-GB" sz="1200" kern="0" baseline="0" dirty="0" smtClean="0"/>
              <a:t>, and to highlight what changes can be made.  Active interventions.</a:t>
            </a:r>
            <a:endParaRPr lang="en-GB" sz="1200" kern="0" dirty="0"/>
          </a:p>
        </p:txBody>
      </p:sp>
      <p:sp>
        <p:nvSpPr>
          <p:cNvPr id="4" name="Foliennummernplatzhalter 3"/>
          <p:cNvSpPr>
            <a:spLocks noGrp="1"/>
          </p:cNvSpPr>
          <p:nvPr>
            <p:ph type="sldNum" sz="quarter" idx="10"/>
          </p:nvPr>
        </p:nvSpPr>
        <p:spPr/>
        <p:txBody>
          <a:bodyPr/>
          <a:lstStyle/>
          <a:p>
            <a:fld id="{9F52AA25-0F60-455B-91C2-D06421103D7E}" type="slidenum">
              <a:rPr lang="en-GB" smtClean="0"/>
              <a:t>5</a:t>
            </a:fld>
            <a:endParaRPr lang="en-GB" dirty="0"/>
          </a:p>
        </p:txBody>
      </p:sp>
    </p:spTree>
    <p:extLst>
      <p:ext uri="{BB962C8B-B14F-4D97-AF65-F5344CB8AC3E}">
        <p14:creationId xmlns:p14="http://schemas.microsoft.com/office/powerpoint/2010/main" val="1838416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There</a:t>
            </a:r>
            <a:r>
              <a:rPr lang="de-DE" dirty="0" smtClean="0"/>
              <a:t> </a:t>
            </a:r>
            <a:r>
              <a:rPr lang="de-DE" dirty="0" err="1" smtClean="0"/>
              <a:t>are</a:t>
            </a:r>
            <a:r>
              <a:rPr lang="de-DE" dirty="0" smtClean="0"/>
              <a:t> 3 </a:t>
            </a:r>
            <a:r>
              <a:rPr lang="de-DE" dirty="0" err="1" smtClean="0"/>
              <a:t>active</a:t>
            </a:r>
            <a:r>
              <a:rPr lang="de-DE" dirty="0" smtClean="0"/>
              <a:t> </a:t>
            </a:r>
            <a:r>
              <a:rPr lang="de-DE" dirty="0" err="1" smtClean="0"/>
              <a:t>interventions</a:t>
            </a:r>
            <a:r>
              <a:rPr lang="de-DE" dirty="0" smtClean="0"/>
              <a:t> </a:t>
            </a:r>
            <a:r>
              <a:rPr lang="de-DE" dirty="0" err="1" smtClean="0"/>
              <a:t>we</a:t>
            </a:r>
            <a:r>
              <a:rPr lang="de-DE" dirty="0" smtClean="0"/>
              <a:t> </a:t>
            </a:r>
            <a:r>
              <a:rPr lang="de-DE" dirty="0" err="1" smtClean="0"/>
              <a:t>are</a:t>
            </a:r>
            <a:r>
              <a:rPr lang="de-DE" dirty="0" smtClean="0"/>
              <a:t> </a:t>
            </a:r>
            <a:r>
              <a:rPr lang="de-DE" dirty="0" err="1" smtClean="0"/>
              <a:t>interested</a:t>
            </a:r>
            <a:r>
              <a:rPr lang="de-DE" dirty="0" smtClean="0"/>
              <a:t> in.  </a:t>
            </a:r>
            <a:r>
              <a:rPr lang="de-DE" dirty="0" err="1" smtClean="0"/>
              <a:t>How</a:t>
            </a:r>
            <a:r>
              <a:rPr lang="de-DE" dirty="0" smtClean="0"/>
              <a:t> </a:t>
            </a:r>
            <a:r>
              <a:rPr lang="de-DE" dirty="0" err="1" smtClean="0"/>
              <a:t>to</a:t>
            </a:r>
            <a:r>
              <a:rPr lang="de-DE" dirty="0" smtClean="0"/>
              <a:t> </a:t>
            </a:r>
            <a:r>
              <a:rPr lang="de-DE" dirty="0" err="1" smtClean="0"/>
              <a:t>resturucture</a:t>
            </a:r>
            <a:r>
              <a:rPr lang="de-DE" dirty="0" smtClean="0"/>
              <a:t>.  </a:t>
            </a:r>
            <a:r>
              <a:rPr lang="de-DE" dirty="0" err="1" smtClean="0"/>
              <a:t>How</a:t>
            </a:r>
            <a:r>
              <a:rPr lang="de-DE" dirty="0" smtClean="0"/>
              <a:t> </a:t>
            </a:r>
            <a:r>
              <a:rPr lang="de-DE" dirty="0" err="1" smtClean="0"/>
              <a:t>to</a:t>
            </a:r>
            <a:r>
              <a:rPr lang="de-DE" dirty="0" smtClean="0"/>
              <a:t> </a:t>
            </a:r>
            <a:r>
              <a:rPr lang="de-DE" dirty="0" err="1" smtClean="0"/>
              <a:t>change</a:t>
            </a:r>
            <a:r>
              <a:rPr lang="de-DE" dirty="0" smtClean="0"/>
              <a:t> </a:t>
            </a:r>
            <a:r>
              <a:rPr lang="de-DE" dirty="0" err="1" smtClean="0"/>
              <a:t>connections</a:t>
            </a:r>
            <a:r>
              <a:rPr lang="de-DE" dirty="0" smtClean="0"/>
              <a:t> – spiritual, </a:t>
            </a:r>
            <a:r>
              <a:rPr lang="de-DE" dirty="0" err="1" smtClean="0"/>
              <a:t>physical</a:t>
            </a:r>
            <a:r>
              <a:rPr lang="de-DE" dirty="0" smtClean="0"/>
              <a:t>, </a:t>
            </a:r>
            <a:r>
              <a:rPr lang="de-DE" dirty="0" err="1" smtClean="0"/>
              <a:t>and</a:t>
            </a:r>
            <a:r>
              <a:rPr lang="de-DE" baseline="0" dirty="0" smtClean="0"/>
              <a:t> </a:t>
            </a:r>
            <a:r>
              <a:rPr lang="de-DE" baseline="0" dirty="0" err="1" smtClean="0"/>
              <a:t>impact</a:t>
            </a:r>
            <a:r>
              <a:rPr lang="de-DE" baseline="0" dirty="0" smtClean="0"/>
              <a:t> </a:t>
            </a:r>
            <a:r>
              <a:rPr lang="de-DE" baseline="0" dirty="0" err="1" smtClean="0"/>
              <a:t>to</a:t>
            </a:r>
            <a:r>
              <a:rPr lang="de-DE" baseline="0" dirty="0" smtClean="0"/>
              <a:t> </a:t>
            </a:r>
            <a:r>
              <a:rPr lang="de-DE" baseline="0" dirty="0" err="1" smtClean="0"/>
              <a:t>management</a:t>
            </a:r>
            <a:r>
              <a:rPr lang="de-DE" baseline="0" dirty="0" smtClean="0"/>
              <a:t>.  </a:t>
            </a:r>
            <a:r>
              <a:rPr lang="de-DE" baseline="0" dirty="0" err="1" smtClean="0"/>
              <a:t>How</a:t>
            </a:r>
            <a:r>
              <a:rPr lang="de-DE" baseline="0" dirty="0" smtClean="0"/>
              <a:t> </a:t>
            </a:r>
            <a:r>
              <a:rPr lang="de-DE" baseline="0" dirty="0" err="1" smtClean="0"/>
              <a:t>to</a:t>
            </a:r>
            <a:r>
              <a:rPr lang="de-DE" baseline="0" dirty="0" smtClean="0"/>
              <a:t> </a:t>
            </a:r>
            <a:r>
              <a:rPr lang="de-DE" baseline="0" dirty="0" err="1" smtClean="0"/>
              <a:t>change</a:t>
            </a:r>
            <a:r>
              <a:rPr lang="de-DE" baseline="0" dirty="0" smtClean="0"/>
              <a:t> </a:t>
            </a:r>
            <a:r>
              <a:rPr lang="de-DE" baseline="0" dirty="0" err="1" smtClean="0"/>
              <a:t>the</a:t>
            </a:r>
            <a:r>
              <a:rPr lang="de-DE" baseline="0" dirty="0" smtClean="0"/>
              <a:t> type </a:t>
            </a:r>
            <a:r>
              <a:rPr lang="de-DE" baseline="0" dirty="0" err="1" smtClean="0"/>
              <a:t>of</a:t>
            </a:r>
            <a:r>
              <a:rPr lang="de-DE" baseline="0" dirty="0" smtClean="0"/>
              <a:t> </a:t>
            </a:r>
            <a:r>
              <a:rPr lang="de-DE" baseline="0" dirty="0" err="1" smtClean="0"/>
              <a:t>knowledge</a:t>
            </a:r>
            <a:r>
              <a:rPr lang="de-DE" baseline="0" dirty="0" smtClean="0"/>
              <a:t> </a:t>
            </a:r>
            <a:r>
              <a:rPr lang="de-DE" baseline="0" dirty="0" err="1" smtClean="0"/>
              <a:t>and</a:t>
            </a:r>
            <a:r>
              <a:rPr lang="de-DE" baseline="0" dirty="0" smtClean="0"/>
              <a:t> </a:t>
            </a:r>
            <a:r>
              <a:rPr lang="de-DE" baseline="0" dirty="0" err="1" smtClean="0"/>
              <a:t>the</a:t>
            </a:r>
            <a:r>
              <a:rPr lang="de-DE" baseline="0" dirty="0" smtClean="0"/>
              <a:t> </a:t>
            </a:r>
            <a:r>
              <a:rPr lang="de-DE" baseline="0" dirty="0" err="1" smtClean="0"/>
              <a:t>boundaries</a:t>
            </a:r>
            <a:r>
              <a:rPr lang="de-DE" baseline="0" dirty="0" smtClean="0"/>
              <a:t> </a:t>
            </a:r>
            <a:r>
              <a:rPr lang="de-DE" baseline="0" dirty="0" err="1" smtClean="0"/>
              <a:t>within</a:t>
            </a:r>
            <a:r>
              <a:rPr lang="de-DE" baseline="0" dirty="0" smtClean="0"/>
              <a:t> </a:t>
            </a:r>
            <a:r>
              <a:rPr lang="de-DE" baseline="0" dirty="0" err="1" smtClean="0"/>
              <a:t>which</a:t>
            </a:r>
            <a:r>
              <a:rPr lang="de-DE" baseline="0" dirty="0" smtClean="0"/>
              <a:t> </a:t>
            </a:r>
            <a:r>
              <a:rPr lang="de-DE" baseline="0" dirty="0" err="1" smtClean="0"/>
              <a:t>we</a:t>
            </a:r>
            <a:r>
              <a:rPr lang="de-DE" baseline="0" dirty="0" smtClean="0"/>
              <a:t> </a:t>
            </a:r>
            <a:r>
              <a:rPr lang="de-DE" baseline="0" dirty="0" err="1" smtClean="0"/>
              <a:t>think</a:t>
            </a:r>
            <a:r>
              <a:rPr lang="de-DE" baseline="0" dirty="0" smtClean="0"/>
              <a:t> </a:t>
            </a:r>
            <a:r>
              <a:rPr lang="de-DE" baseline="0" dirty="0" err="1" smtClean="0"/>
              <a:t>about</a:t>
            </a:r>
            <a:r>
              <a:rPr lang="de-DE" baseline="0" dirty="0" smtClean="0"/>
              <a:t> </a:t>
            </a:r>
            <a:r>
              <a:rPr lang="de-DE" baseline="0" dirty="0" err="1" smtClean="0"/>
              <a:t>what</a:t>
            </a:r>
            <a:r>
              <a:rPr lang="de-DE" baseline="0" dirty="0" smtClean="0"/>
              <a:t> </a:t>
            </a:r>
            <a:r>
              <a:rPr lang="de-DE" baseline="0" dirty="0" err="1" smtClean="0"/>
              <a:t>knowledge</a:t>
            </a:r>
            <a:r>
              <a:rPr lang="de-DE" baseline="0" dirty="0" smtClean="0"/>
              <a:t> </a:t>
            </a:r>
            <a:r>
              <a:rPr lang="de-DE" baseline="0" dirty="0" err="1" smtClean="0"/>
              <a:t>is</a:t>
            </a:r>
            <a:r>
              <a:rPr lang="de-DE" baseline="0" dirty="0" smtClean="0"/>
              <a:t> </a:t>
            </a:r>
            <a:r>
              <a:rPr lang="de-DE" baseline="0" dirty="0" err="1" smtClean="0"/>
              <a:t>needed</a:t>
            </a:r>
            <a:r>
              <a:rPr lang="de-DE" baseline="0" dirty="0" smtClean="0"/>
              <a:t>.  </a:t>
            </a:r>
            <a:r>
              <a:rPr lang="de-DE" baseline="0" dirty="0" err="1" smtClean="0"/>
              <a:t>We</a:t>
            </a:r>
            <a:r>
              <a:rPr lang="de-DE" baseline="0" dirty="0" smtClean="0"/>
              <a:t> </a:t>
            </a:r>
            <a:r>
              <a:rPr lang="de-DE" baseline="0" dirty="0" err="1" smtClean="0"/>
              <a:t>have</a:t>
            </a:r>
            <a:r>
              <a:rPr lang="de-DE" baseline="0" dirty="0" smtClean="0"/>
              <a:t> a </a:t>
            </a:r>
            <a:r>
              <a:rPr lang="de-DE" baseline="0" dirty="0" err="1" smtClean="0"/>
              <a:t>policy</a:t>
            </a:r>
            <a:r>
              <a:rPr lang="de-DE" baseline="0" dirty="0" smtClean="0"/>
              <a:t>, </a:t>
            </a:r>
            <a:r>
              <a:rPr lang="de-DE" baseline="0" dirty="0" err="1" smtClean="0"/>
              <a:t>and</a:t>
            </a:r>
            <a:r>
              <a:rPr lang="de-DE" baseline="0" dirty="0" smtClean="0"/>
              <a:t> </a:t>
            </a:r>
            <a:r>
              <a:rPr lang="de-DE" baseline="0" dirty="0" err="1" smtClean="0"/>
              <a:t>scientific</a:t>
            </a:r>
            <a:r>
              <a:rPr lang="de-DE" baseline="0" dirty="0" smtClean="0"/>
              <a:t> rationale </a:t>
            </a:r>
            <a:r>
              <a:rPr lang="de-DE" baseline="0" dirty="0" err="1" smtClean="0"/>
              <a:t>about</a:t>
            </a:r>
            <a:r>
              <a:rPr lang="de-DE" baseline="0" dirty="0" smtClean="0"/>
              <a:t> </a:t>
            </a:r>
            <a:r>
              <a:rPr lang="de-DE" baseline="0" dirty="0" err="1" smtClean="0"/>
              <a:t>changing</a:t>
            </a:r>
            <a:r>
              <a:rPr lang="de-DE" baseline="0" dirty="0" smtClean="0"/>
              <a:t> </a:t>
            </a:r>
            <a:r>
              <a:rPr lang="de-DE" baseline="0" dirty="0" err="1" smtClean="0"/>
              <a:t>incentives</a:t>
            </a:r>
            <a:r>
              <a:rPr lang="de-DE" baseline="0" dirty="0" smtClean="0"/>
              <a:t> </a:t>
            </a:r>
            <a:r>
              <a:rPr lang="de-DE" baseline="0" dirty="0" err="1" smtClean="0"/>
              <a:t>and</a:t>
            </a:r>
            <a:r>
              <a:rPr lang="de-DE" baseline="0" dirty="0" smtClean="0"/>
              <a:t> </a:t>
            </a:r>
            <a:r>
              <a:rPr lang="de-DE" baseline="0" dirty="0" err="1" smtClean="0"/>
              <a:t>changing</a:t>
            </a:r>
            <a:r>
              <a:rPr lang="de-DE" baseline="0" dirty="0" smtClean="0"/>
              <a:t> </a:t>
            </a:r>
            <a:r>
              <a:rPr lang="de-DE" baseline="0" dirty="0" err="1" smtClean="0"/>
              <a:t>efficiencies</a:t>
            </a:r>
            <a:r>
              <a:rPr lang="de-DE" baseline="0" dirty="0" smtClean="0"/>
              <a:t>, </a:t>
            </a:r>
            <a:r>
              <a:rPr lang="de-DE" baseline="0" dirty="0" err="1" smtClean="0"/>
              <a:t>or</a:t>
            </a:r>
            <a:r>
              <a:rPr lang="de-DE" baseline="0" dirty="0" smtClean="0"/>
              <a:t> </a:t>
            </a:r>
            <a:r>
              <a:rPr lang="de-DE" baseline="0" dirty="0" err="1" smtClean="0"/>
              <a:t>technologies</a:t>
            </a:r>
            <a:r>
              <a:rPr lang="de-DE" baseline="0" dirty="0" smtClean="0"/>
              <a:t>.  But </a:t>
            </a:r>
            <a:r>
              <a:rPr lang="de-DE" baseline="0" dirty="0" err="1" smtClean="0"/>
              <a:t>if</a:t>
            </a:r>
            <a:r>
              <a:rPr lang="de-DE" baseline="0" dirty="0" smtClean="0"/>
              <a:t> </a:t>
            </a:r>
            <a:r>
              <a:rPr lang="de-DE" baseline="0" dirty="0" err="1" smtClean="0"/>
              <a:t>we</a:t>
            </a:r>
            <a:r>
              <a:rPr lang="de-DE" baseline="0" dirty="0" smtClean="0"/>
              <a:t> </a:t>
            </a:r>
            <a:r>
              <a:rPr lang="de-DE" baseline="0" dirty="0" err="1" smtClean="0"/>
              <a:t>change</a:t>
            </a:r>
            <a:r>
              <a:rPr lang="de-DE" baseline="0" dirty="0" smtClean="0"/>
              <a:t> </a:t>
            </a:r>
            <a:r>
              <a:rPr lang="de-DE" baseline="0" dirty="0" err="1" smtClean="0"/>
              <a:t>that</a:t>
            </a:r>
            <a:r>
              <a:rPr lang="de-DE" baseline="0" dirty="0" smtClean="0"/>
              <a:t> </a:t>
            </a:r>
            <a:r>
              <a:rPr lang="de-DE" baseline="0" dirty="0" err="1" smtClean="0"/>
              <a:t>paradigm</a:t>
            </a:r>
            <a:r>
              <a:rPr lang="de-DE" baseline="0" dirty="0" smtClean="0"/>
              <a:t>, </a:t>
            </a:r>
            <a:r>
              <a:rPr lang="de-DE" baseline="0" dirty="0" err="1" smtClean="0"/>
              <a:t>what</a:t>
            </a:r>
            <a:r>
              <a:rPr lang="de-DE" baseline="0" dirty="0" smtClean="0"/>
              <a:t> </a:t>
            </a:r>
            <a:r>
              <a:rPr lang="de-DE" baseline="0" dirty="0" err="1" smtClean="0"/>
              <a:t>kind</a:t>
            </a:r>
            <a:r>
              <a:rPr lang="de-DE" baseline="0" dirty="0" smtClean="0"/>
              <a:t> </a:t>
            </a:r>
            <a:r>
              <a:rPr lang="de-DE" baseline="0" dirty="0" err="1" smtClean="0"/>
              <a:t>of</a:t>
            </a:r>
            <a:r>
              <a:rPr lang="de-DE" baseline="0" dirty="0" smtClean="0"/>
              <a:t> </a:t>
            </a:r>
            <a:r>
              <a:rPr lang="de-DE" baseline="0" dirty="0" err="1" smtClean="0"/>
              <a:t>knowledge</a:t>
            </a:r>
            <a:r>
              <a:rPr lang="de-DE" baseline="0" dirty="0" smtClean="0"/>
              <a:t> </a:t>
            </a:r>
            <a:r>
              <a:rPr lang="de-DE" baseline="0" dirty="0" err="1" smtClean="0"/>
              <a:t>is</a:t>
            </a:r>
            <a:r>
              <a:rPr lang="de-DE" baseline="0" dirty="0" smtClean="0"/>
              <a:t> </a:t>
            </a:r>
            <a:r>
              <a:rPr lang="de-DE" baseline="0" dirty="0" err="1" smtClean="0"/>
              <a:t>needed</a:t>
            </a:r>
            <a:r>
              <a:rPr lang="de-DE" baseline="0" dirty="0" smtClean="0"/>
              <a:t>, </a:t>
            </a:r>
            <a:r>
              <a:rPr lang="de-DE" baseline="0" dirty="0" err="1" smtClean="0"/>
              <a:t>and</a:t>
            </a:r>
            <a:r>
              <a:rPr lang="de-DE" baseline="0" dirty="0" smtClean="0"/>
              <a:t> </a:t>
            </a:r>
            <a:r>
              <a:rPr lang="de-DE" baseline="0" dirty="0" err="1" smtClean="0"/>
              <a:t>how</a:t>
            </a:r>
            <a:r>
              <a:rPr lang="de-DE" baseline="0" dirty="0" smtClean="0"/>
              <a:t> </a:t>
            </a:r>
            <a:r>
              <a:rPr lang="de-DE" baseline="0" dirty="0" err="1" smtClean="0"/>
              <a:t>does</a:t>
            </a:r>
            <a:r>
              <a:rPr lang="de-DE" baseline="0" dirty="0" smtClean="0"/>
              <a:t> </a:t>
            </a:r>
            <a:r>
              <a:rPr lang="de-DE" baseline="0" dirty="0" err="1" smtClean="0"/>
              <a:t>it</a:t>
            </a:r>
            <a:r>
              <a:rPr lang="de-DE" baseline="0" dirty="0" smtClean="0"/>
              <a:t> </a:t>
            </a:r>
            <a:r>
              <a:rPr lang="de-DE" baseline="0" dirty="0" err="1" smtClean="0"/>
              <a:t>impact</a:t>
            </a:r>
            <a:r>
              <a:rPr lang="de-DE" baseline="0" dirty="0" smtClean="0"/>
              <a:t> upon </a:t>
            </a:r>
            <a:r>
              <a:rPr lang="de-DE" baseline="0" dirty="0" err="1" smtClean="0"/>
              <a:t>how</a:t>
            </a:r>
            <a:r>
              <a:rPr lang="de-DE" baseline="0" dirty="0" smtClean="0"/>
              <a:t> </a:t>
            </a:r>
            <a:r>
              <a:rPr lang="de-DE" baseline="0" dirty="0" err="1" smtClean="0"/>
              <a:t>knowledge</a:t>
            </a:r>
            <a:r>
              <a:rPr lang="de-DE" baseline="0" dirty="0" smtClean="0"/>
              <a:t> </a:t>
            </a:r>
            <a:r>
              <a:rPr lang="de-DE" baseline="0" dirty="0" err="1" smtClean="0"/>
              <a:t>is</a:t>
            </a:r>
            <a:r>
              <a:rPr lang="de-DE" baseline="0" dirty="0" smtClean="0"/>
              <a:t> </a:t>
            </a:r>
            <a:r>
              <a:rPr lang="de-DE" baseline="0" dirty="0" err="1" smtClean="0"/>
              <a:t>used</a:t>
            </a:r>
            <a:r>
              <a:rPr lang="de-DE" baseline="0" dirty="0" smtClean="0"/>
              <a:t>?  These </a:t>
            </a:r>
            <a:r>
              <a:rPr lang="de-DE" baseline="0" dirty="0" err="1" smtClean="0"/>
              <a:t>are</a:t>
            </a:r>
            <a:r>
              <a:rPr lang="de-DE" baseline="0" dirty="0" smtClean="0"/>
              <a:t> all </a:t>
            </a:r>
            <a:r>
              <a:rPr lang="de-DE" baseline="0" dirty="0" err="1" smtClean="0"/>
              <a:t>linked</a:t>
            </a:r>
            <a:r>
              <a:rPr lang="de-DE" baseline="0" dirty="0" smtClean="0"/>
              <a:t> – so </a:t>
            </a:r>
            <a:r>
              <a:rPr lang="de-DE" baseline="0" dirty="0" err="1" smtClean="0"/>
              <a:t>how</a:t>
            </a:r>
            <a:r>
              <a:rPr lang="de-DE" baseline="0" dirty="0" smtClean="0"/>
              <a:t> </a:t>
            </a:r>
            <a:r>
              <a:rPr lang="de-DE" baseline="0" dirty="0" err="1" smtClean="0"/>
              <a:t>does</a:t>
            </a:r>
            <a:r>
              <a:rPr lang="de-DE" baseline="0" dirty="0" smtClean="0"/>
              <a:t> </a:t>
            </a:r>
            <a:r>
              <a:rPr lang="de-DE" baseline="0" dirty="0" err="1" smtClean="0"/>
              <a:t>structure</a:t>
            </a:r>
            <a:r>
              <a:rPr lang="de-DE" baseline="0" dirty="0" smtClean="0"/>
              <a:t> </a:t>
            </a:r>
            <a:r>
              <a:rPr lang="de-DE" baseline="0" dirty="0" err="1" smtClean="0"/>
              <a:t>which</a:t>
            </a:r>
            <a:r>
              <a:rPr lang="de-DE" baseline="0" dirty="0" smtClean="0"/>
              <a:t> </a:t>
            </a:r>
            <a:r>
              <a:rPr lang="de-DE" baseline="0" dirty="0" err="1" smtClean="0"/>
              <a:t>enforces</a:t>
            </a:r>
            <a:r>
              <a:rPr lang="de-DE" baseline="0" dirty="0" smtClean="0"/>
              <a:t> </a:t>
            </a:r>
            <a:r>
              <a:rPr lang="de-DE" baseline="0" dirty="0" err="1" smtClean="0"/>
              <a:t>the</a:t>
            </a:r>
            <a:r>
              <a:rPr lang="de-DE" baseline="0" dirty="0" smtClean="0"/>
              <a:t> </a:t>
            </a:r>
            <a:r>
              <a:rPr lang="de-DE" baseline="0" dirty="0" err="1" smtClean="0"/>
              <a:t>rules</a:t>
            </a:r>
            <a:r>
              <a:rPr lang="de-DE" baseline="0" dirty="0" smtClean="0"/>
              <a:t> </a:t>
            </a:r>
            <a:r>
              <a:rPr lang="de-DE" baseline="0" dirty="0" err="1" smtClean="0"/>
              <a:t>of</a:t>
            </a:r>
            <a:r>
              <a:rPr lang="de-DE" baseline="0" dirty="0" smtClean="0"/>
              <a:t> </a:t>
            </a:r>
            <a:r>
              <a:rPr lang="de-DE" baseline="0" dirty="0" err="1" smtClean="0"/>
              <a:t>the</a:t>
            </a:r>
            <a:r>
              <a:rPr lang="de-DE" baseline="0" dirty="0" smtClean="0"/>
              <a:t> </a:t>
            </a:r>
            <a:r>
              <a:rPr lang="de-DE" baseline="0" dirty="0" err="1" smtClean="0"/>
              <a:t>system</a:t>
            </a:r>
            <a:r>
              <a:rPr lang="de-DE" baseline="0" dirty="0" smtClean="0"/>
              <a:t>, </a:t>
            </a:r>
            <a:r>
              <a:rPr lang="de-DE" baseline="0" dirty="0" err="1" smtClean="0"/>
              <a:t>therefore</a:t>
            </a:r>
            <a:r>
              <a:rPr lang="de-DE" baseline="0" dirty="0" smtClean="0"/>
              <a:t> </a:t>
            </a:r>
            <a:r>
              <a:rPr lang="de-DE" baseline="0" dirty="0" err="1" smtClean="0"/>
              <a:t>impact</a:t>
            </a:r>
            <a:r>
              <a:rPr lang="de-DE" baseline="0" dirty="0" smtClean="0"/>
              <a:t> upon </a:t>
            </a:r>
            <a:r>
              <a:rPr lang="de-DE" baseline="0" dirty="0" err="1" smtClean="0"/>
              <a:t>knowledge</a:t>
            </a:r>
            <a:r>
              <a:rPr lang="de-DE" baseline="0" dirty="0" smtClean="0"/>
              <a:t> </a:t>
            </a:r>
            <a:r>
              <a:rPr lang="de-DE" baseline="0" dirty="0" err="1" smtClean="0"/>
              <a:t>generated</a:t>
            </a:r>
            <a:r>
              <a:rPr lang="de-DE" baseline="0" dirty="0" smtClean="0"/>
              <a:t> </a:t>
            </a:r>
            <a:r>
              <a:rPr lang="de-DE" baseline="0" dirty="0" err="1" smtClean="0"/>
              <a:t>within</a:t>
            </a:r>
            <a:r>
              <a:rPr lang="de-DE" baseline="0" dirty="0" smtClean="0"/>
              <a:t> </a:t>
            </a:r>
            <a:r>
              <a:rPr lang="de-DE" baseline="0" dirty="0" err="1" smtClean="0"/>
              <a:t>that</a:t>
            </a:r>
            <a:r>
              <a:rPr lang="de-DE" baseline="0" dirty="0" smtClean="0"/>
              <a:t> </a:t>
            </a:r>
            <a:r>
              <a:rPr lang="de-DE" baseline="0" dirty="0" err="1" smtClean="0"/>
              <a:t>system</a:t>
            </a:r>
            <a:r>
              <a:rPr lang="de-DE" baseline="0" dirty="0" smtClean="0"/>
              <a:t>.  </a:t>
            </a:r>
            <a:r>
              <a:rPr lang="de-DE" baseline="0" dirty="0" err="1" smtClean="0"/>
              <a:t>How</a:t>
            </a:r>
            <a:r>
              <a:rPr lang="de-DE" baseline="0" dirty="0" smtClean="0"/>
              <a:t> do </a:t>
            </a:r>
            <a:r>
              <a:rPr lang="de-DE" baseline="0" dirty="0" err="1" smtClean="0"/>
              <a:t>we</a:t>
            </a:r>
            <a:r>
              <a:rPr lang="de-DE" baseline="0" dirty="0" smtClean="0"/>
              <a:t> break </a:t>
            </a:r>
            <a:r>
              <a:rPr lang="de-DE" baseline="0" dirty="0" err="1" smtClean="0"/>
              <a:t>this</a:t>
            </a:r>
            <a:r>
              <a:rPr lang="de-DE" baseline="0" dirty="0" smtClean="0"/>
              <a:t> rationale?</a:t>
            </a:r>
            <a:endParaRPr lang="de-DE" dirty="0"/>
          </a:p>
        </p:txBody>
      </p:sp>
      <p:sp>
        <p:nvSpPr>
          <p:cNvPr id="4" name="Foliennummernplatzhalter 3"/>
          <p:cNvSpPr>
            <a:spLocks noGrp="1"/>
          </p:cNvSpPr>
          <p:nvPr>
            <p:ph type="sldNum" sz="quarter" idx="10"/>
          </p:nvPr>
        </p:nvSpPr>
        <p:spPr/>
        <p:txBody>
          <a:bodyPr/>
          <a:lstStyle/>
          <a:p>
            <a:fld id="{9F52AA25-0F60-455B-91C2-D06421103D7E}" type="slidenum">
              <a:rPr lang="en-GB" smtClean="0"/>
              <a:t>6</a:t>
            </a:fld>
            <a:endParaRPr lang="en-GB" dirty="0"/>
          </a:p>
        </p:txBody>
      </p:sp>
    </p:spTree>
    <p:extLst>
      <p:ext uri="{BB962C8B-B14F-4D97-AF65-F5344CB8AC3E}">
        <p14:creationId xmlns:p14="http://schemas.microsoft.com/office/powerpoint/2010/main" val="3439755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baseline="0" dirty="0" err="1" smtClean="0"/>
              <a:t>Conceptual</a:t>
            </a:r>
            <a:r>
              <a:rPr lang="de-DE" baseline="0" dirty="0" smtClean="0"/>
              <a:t> </a:t>
            </a:r>
            <a:r>
              <a:rPr lang="de-DE" baseline="0" dirty="0" err="1" smtClean="0"/>
              <a:t>challenge</a:t>
            </a:r>
            <a:r>
              <a:rPr lang="de-DE" baseline="0" dirty="0" smtClean="0"/>
              <a:t> </a:t>
            </a:r>
            <a:r>
              <a:rPr lang="de-DE" baseline="0" dirty="0" err="1" smtClean="0"/>
              <a:t>and</a:t>
            </a:r>
            <a:r>
              <a:rPr lang="de-DE" baseline="0" dirty="0" smtClean="0"/>
              <a:t> </a:t>
            </a:r>
            <a:r>
              <a:rPr lang="de-DE" baseline="0" dirty="0" err="1" smtClean="0"/>
              <a:t>research</a:t>
            </a:r>
            <a:r>
              <a:rPr lang="de-DE" baseline="0" dirty="0" smtClean="0"/>
              <a:t> </a:t>
            </a:r>
            <a:r>
              <a:rPr lang="de-DE" baseline="0" dirty="0" err="1" smtClean="0"/>
              <a:t>challenge</a:t>
            </a:r>
            <a:r>
              <a:rPr lang="de-DE" baseline="0" dirty="0" smtClean="0"/>
              <a:t>.  </a:t>
            </a:r>
            <a:r>
              <a:rPr lang="de-DE" baseline="0" dirty="0" err="1" smtClean="0"/>
              <a:t>How</a:t>
            </a:r>
            <a:r>
              <a:rPr lang="de-DE" baseline="0" dirty="0" smtClean="0"/>
              <a:t> do </a:t>
            </a:r>
            <a:r>
              <a:rPr lang="de-DE" baseline="0" dirty="0" err="1" smtClean="0"/>
              <a:t>we</a:t>
            </a:r>
            <a:r>
              <a:rPr lang="de-DE" baseline="0" dirty="0" smtClean="0"/>
              <a:t> do </a:t>
            </a:r>
            <a:r>
              <a:rPr lang="de-DE" baseline="0" dirty="0" err="1" smtClean="0"/>
              <a:t>this</a:t>
            </a:r>
            <a:r>
              <a:rPr lang="de-DE" baseline="0" dirty="0" smtClean="0"/>
              <a:t> </a:t>
            </a:r>
            <a:r>
              <a:rPr lang="de-DE" baseline="0" dirty="0" err="1" smtClean="0"/>
              <a:t>work</a:t>
            </a:r>
            <a:r>
              <a:rPr lang="de-DE" baseline="0"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r>
              <a:rPr lang="de-DE" baseline="0" dirty="0" err="1" smtClean="0"/>
              <a:t>Develop</a:t>
            </a:r>
            <a:r>
              <a:rPr lang="de-DE" baseline="0" dirty="0" smtClean="0"/>
              <a:t> </a:t>
            </a:r>
            <a:r>
              <a:rPr lang="de-DE" baseline="0" dirty="0" err="1" smtClean="0"/>
              <a:t>it</a:t>
            </a:r>
            <a:r>
              <a:rPr lang="de-DE" baseline="0" dirty="0" smtClean="0"/>
              <a:t> </a:t>
            </a:r>
            <a:r>
              <a:rPr lang="de-DE" baseline="0" dirty="0" err="1" smtClean="0"/>
              <a:t>then</a:t>
            </a:r>
            <a:r>
              <a:rPr lang="de-DE" baseline="0" dirty="0" smtClean="0"/>
              <a:t> </a:t>
            </a:r>
            <a:r>
              <a:rPr lang="de-DE" baseline="0" dirty="0" err="1" smtClean="0"/>
              <a:t>empiricise</a:t>
            </a:r>
            <a:r>
              <a:rPr lang="de-DE" baseline="0" dirty="0" smtClean="0"/>
              <a:t> </a:t>
            </a:r>
            <a:r>
              <a:rPr lang="de-DE" baseline="0" dirty="0" err="1" smtClean="0"/>
              <a:t>it</a:t>
            </a:r>
            <a:r>
              <a:rPr lang="de-DE" baseline="0" dirty="0" smtClean="0"/>
              <a:t> </a:t>
            </a:r>
            <a:r>
              <a:rPr lang="de-DE" baseline="0" dirty="0" err="1" smtClean="0"/>
              <a:t>and</a:t>
            </a:r>
            <a:r>
              <a:rPr lang="de-DE" baseline="0" dirty="0" smtClean="0"/>
              <a:t> </a:t>
            </a:r>
            <a:r>
              <a:rPr lang="de-DE" baseline="0" dirty="0" err="1" smtClean="0"/>
              <a:t>tie</a:t>
            </a:r>
            <a:r>
              <a:rPr lang="de-DE" baseline="0" dirty="0" smtClean="0"/>
              <a:t> </a:t>
            </a:r>
            <a:r>
              <a:rPr lang="de-DE" baseline="0" dirty="0" err="1" smtClean="0"/>
              <a:t>into</a:t>
            </a:r>
            <a:r>
              <a:rPr lang="de-DE" baseline="0" dirty="0" smtClean="0"/>
              <a:t> </a:t>
            </a:r>
            <a:r>
              <a:rPr lang="de-DE" baseline="0" dirty="0" err="1" smtClean="0"/>
              <a:t>our</a:t>
            </a:r>
            <a:r>
              <a:rPr lang="de-DE" baseline="0" dirty="0" smtClean="0"/>
              <a:t> </a:t>
            </a:r>
            <a:r>
              <a:rPr lang="de-DE" baseline="0" dirty="0" err="1" smtClean="0"/>
              <a:t>places</a:t>
            </a:r>
            <a:r>
              <a:rPr lang="de-DE" baseline="0"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smtClean="0"/>
          </a:p>
          <a:p>
            <a:endParaRPr lang="de-DE" dirty="0"/>
          </a:p>
        </p:txBody>
      </p:sp>
      <p:sp>
        <p:nvSpPr>
          <p:cNvPr id="4" name="Foliennummernplatzhalter 3"/>
          <p:cNvSpPr>
            <a:spLocks noGrp="1"/>
          </p:cNvSpPr>
          <p:nvPr>
            <p:ph type="sldNum" sz="quarter" idx="10"/>
          </p:nvPr>
        </p:nvSpPr>
        <p:spPr/>
        <p:txBody>
          <a:bodyPr/>
          <a:lstStyle/>
          <a:p>
            <a:pPr>
              <a:defRPr/>
            </a:pPr>
            <a:fld id="{4BE95388-7F7D-43F8-90D7-3064B11887F9}" type="slidenum">
              <a:rPr lang="de-DE" smtClean="0"/>
              <a:pPr>
                <a:defRPr/>
              </a:pPr>
              <a:t>7</a:t>
            </a:fld>
            <a:endParaRPr lang="de-DE"/>
          </a:p>
        </p:txBody>
      </p:sp>
    </p:spTree>
    <p:extLst>
      <p:ext uri="{BB962C8B-B14F-4D97-AF65-F5344CB8AC3E}">
        <p14:creationId xmlns:p14="http://schemas.microsoft.com/office/powerpoint/2010/main" val="4280157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know this is ambitious.  Develop a group/space for exploration of </a:t>
            </a:r>
            <a:r>
              <a:rPr lang="en-GB" smtClean="0"/>
              <a:t>these concepts.</a:t>
            </a:r>
            <a:endParaRPr lang="en-GB"/>
          </a:p>
        </p:txBody>
      </p:sp>
      <p:sp>
        <p:nvSpPr>
          <p:cNvPr id="4" name="Slide Number Placeholder 3"/>
          <p:cNvSpPr>
            <a:spLocks noGrp="1"/>
          </p:cNvSpPr>
          <p:nvPr>
            <p:ph type="sldNum" sz="quarter" idx="10"/>
          </p:nvPr>
        </p:nvSpPr>
        <p:spPr/>
        <p:txBody>
          <a:bodyPr/>
          <a:lstStyle/>
          <a:p>
            <a:fld id="{9F52AA25-0F60-455B-91C2-D06421103D7E}" type="slidenum">
              <a:rPr lang="en-GB" smtClean="0"/>
              <a:t>8</a:t>
            </a:fld>
            <a:endParaRPr lang="en-GB"/>
          </a:p>
        </p:txBody>
      </p:sp>
    </p:spTree>
    <p:extLst>
      <p:ext uri="{BB962C8B-B14F-4D97-AF65-F5344CB8AC3E}">
        <p14:creationId xmlns:p14="http://schemas.microsoft.com/office/powerpoint/2010/main" val="3151574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Ground these concepts into 2 core sustainability issues – food and energy.  In real landscapes to concretise the abstract concepts into particular space and place – Lower Saxony and Transylvania.  Contrasting systems, but shared parameters (e.g. agricultural, low population, EU structures), but lots of differences in social, economic, political contexts which create good contrasting studies.  Interested in governance structure, connections, and knowledge and impacts to sustainability outcomes</a:t>
            </a:r>
          </a:p>
        </p:txBody>
      </p:sp>
      <p:sp>
        <p:nvSpPr>
          <p:cNvPr id="4" name="Slide Number Placeholder 3"/>
          <p:cNvSpPr>
            <a:spLocks noGrp="1"/>
          </p:cNvSpPr>
          <p:nvPr>
            <p:ph type="sldNum" sz="quarter" idx="10"/>
          </p:nvPr>
        </p:nvSpPr>
        <p:spPr/>
        <p:txBody>
          <a:bodyPr/>
          <a:lstStyle/>
          <a:p>
            <a:fld id="{9F52AA25-0F60-455B-91C2-D06421103D7E}" type="slidenum">
              <a:rPr lang="en-GB" smtClean="0"/>
              <a:t>9</a:t>
            </a:fld>
            <a:endParaRPr lang="en-GB"/>
          </a:p>
        </p:txBody>
      </p:sp>
    </p:spTree>
    <p:extLst>
      <p:ext uri="{BB962C8B-B14F-4D97-AF65-F5344CB8AC3E}">
        <p14:creationId xmlns:p14="http://schemas.microsoft.com/office/powerpoint/2010/main" val="2053593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baseline="0" dirty="0" err="1" smtClean="0"/>
              <a:t>Conceptual</a:t>
            </a:r>
            <a:r>
              <a:rPr lang="de-DE" baseline="0" dirty="0" smtClean="0"/>
              <a:t> </a:t>
            </a:r>
            <a:r>
              <a:rPr lang="de-DE" baseline="0" dirty="0" err="1" smtClean="0"/>
              <a:t>challenge</a:t>
            </a:r>
            <a:r>
              <a:rPr lang="de-DE" baseline="0" dirty="0" smtClean="0"/>
              <a:t> </a:t>
            </a:r>
            <a:r>
              <a:rPr lang="de-DE" baseline="0" dirty="0" err="1" smtClean="0"/>
              <a:t>and</a:t>
            </a:r>
            <a:r>
              <a:rPr lang="de-DE" baseline="0" dirty="0" smtClean="0"/>
              <a:t> </a:t>
            </a:r>
            <a:r>
              <a:rPr lang="de-DE" baseline="0" dirty="0" err="1" smtClean="0"/>
              <a:t>research</a:t>
            </a:r>
            <a:r>
              <a:rPr lang="de-DE" baseline="0" dirty="0" smtClean="0"/>
              <a:t> </a:t>
            </a:r>
            <a:r>
              <a:rPr lang="de-DE" baseline="0" dirty="0" err="1" smtClean="0"/>
              <a:t>challenge</a:t>
            </a:r>
            <a:r>
              <a:rPr lang="de-DE" baseline="0" dirty="0" smtClean="0"/>
              <a:t>.  </a:t>
            </a:r>
            <a:r>
              <a:rPr lang="de-DE" baseline="0" dirty="0" err="1" smtClean="0"/>
              <a:t>How</a:t>
            </a:r>
            <a:r>
              <a:rPr lang="de-DE" baseline="0" dirty="0" smtClean="0"/>
              <a:t> do </a:t>
            </a:r>
            <a:r>
              <a:rPr lang="de-DE" baseline="0" dirty="0" err="1" smtClean="0"/>
              <a:t>we</a:t>
            </a:r>
            <a:r>
              <a:rPr lang="de-DE" baseline="0" dirty="0" smtClean="0"/>
              <a:t> do </a:t>
            </a:r>
            <a:r>
              <a:rPr lang="de-DE" baseline="0" dirty="0" err="1" smtClean="0"/>
              <a:t>this</a:t>
            </a:r>
            <a:r>
              <a:rPr lang="de-DE" baseline="0" dirty="0" smtClean="0"/>
              <a:t> </a:t>
            </a:r>
            <a:r>
              <a:rPr lang="de-DE" baseline="0" dirty="0" err="1" smtClean="0"/>
              <a:t>work</a:t>
            </a:r>
            <a:r>
              <a:rPr lang="de-DE" baseline="0"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r>
              <a:rPr lang="de-DE" baseline="0" dirty="0" err="1" smtClean="0"/>
              <a:t>Develop</a:t>
            </a:r>
            <a:r>
              <a:rPr lang="de-DE" baseline="0" dirty="0" smtClean="0"/>
              <a:t> </a:t>
            </a:r>
            <a:r>
              <a:rPr lang="de-DE" baseline="0" dirty="0" err="1" smtClean="0"/>
              <a:t>it</a:t>
            </a:r>
            <a:r>
              <a:rPr lang="de-DE" baseline="0" dirty="0" smtClean="0"/>
              <a:t> </a:t>
            </a:r>
            <a:r>
              <a:rPr lang="de-DE" baseline="0" dirty="0" err="1" smtClean="0"/>
              <a:t>then</a:t>
            </a:r>
            <a:r>
              <a:rPr lang="de-DE" baseline="0" dirty="0" smtClean="0"/>
              <a:t> </a:t>
            </a:r>
            <a:r>
              <a:rPr lang="de-DE" baseline="0" dirty="0" err="1" smtClean="0"/>
              <a:t>empiricise</a:t>
            </a:r>
            <a:r>
              <a:rPr lang="de-DE" baseline="0" dirty="0" smtClean="0"/>
              <a:t> </a:t>
            </a:r>
            <a:r>
              <a:rPr lang="de-DE" baseline="0" dirty="0" err="1" smtClean="0"/>
              <a:t>it</a:t>
            </a:r>
            <a:r>
              <a:rPr lang="de-DE" baseline="0" dirty="0" smtClean="0"/>
              <a:t> </a:t>
            </a:r>
            <a:r>
              <a:rPr lang="de-DE" baseline="0" dirty="0" err="1" smtClean="0"/>
              <a:t>and</a:t>
            </a:r>
            <a:r>
              <a:rPr lang="de-DE" baseline="0" dirty="0" smtClean="0"/>
              <a:t> </a:t>
            </a:r>
            <a:r>
              <a:rPr lang="de-DE" baseline="0" dirty="0" err="1" smtClean="0"/>
              <a:t>tie</a:t>
            </a:r>
            <a:r>
              <a:rPr lang="de-DE" baseline="0" dirty="0" smtClean="0"/>
              <a:t> </a:t>
            </a:r>
            <a:r>
              <a:rPr lang="de-DE" baseline="0" dirty="0" err="1" smtClean="0"/>
              <a:t>into</a:t>
            </a:r>
            <a:r>
              <a:rPr lang="de-DE" baseline="0" dirty="0" smtClean="0"/>
              <a:t> </a:t>
            </a:r>
            <a:r>
              <a:rPr lang="de-DE" baseline="0" dirty="0" err="1" smtClean="0"/>
              <a:t>our</a:t>
            </a:r>
            <a:r>
              <a:rPr lang="de-DE" baseline="0" dirty="0" smtClean="0"/>
              <a:t> </a:t>
            </a:r>
            <a:r>
              <a:rPr lang="de-DE" baseline="0" dirty="0" err="1" smtClean="0"/>
              <a:t>places</a:t>
            </a:r>
            <a:r>
              <a:rPr lang="de-DE" baseline="0"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smtClean="0"/>
          </a:p>
          <a:p>
            <a:endParaRPr lang="de-DE" dirty="0"/>
          </a:p>
        </p:txBody>
      </p:sp>
      <p:sp>
        <p:nvSpPr>
          <p:cNvPr id="4" name="Foliennummernplatzhalter 3"/>
          <p:cNvSpPr>
            <a:spLocks noGrp="1"/>
          </p:cNvSpPr>
          <p:nvPr>
            <p:ph type="sldNum" sz="quarter" idx="10"/>
          </p:nvPr>
        </p:nvSpPr>
        <p:spPr/>
        <p:txBody>
          <a:bodyPr/>
          <a:lstStyle/>
          <a:p>
            <a:pPr>
              <a:defRPr/>
            </a:pPr>
            <a:fld id="{4BE95388-7F7D-43F8-90D7-3064B11887F9}" type="slidenum">
              <a:rPr lang="de-DE" smtClean="0"/>
              <a:pPr>
                <a:defRPr/>
              </a:pPr>
              <a:t>10</a:t>
            </a:fld>
            <a:endParaRPr lang="de-DE"/>
          </a:p>
        </p:txBody>
      </p:sp>
    </p:spTree>
    <p:extLst>
      <p:ext uri="{BB962C8B-B14F-4D97-AF65-F5344CB8AC3E}">
        <p14:creationId xmlns:p14="http://schemas.microsoft.com/office/powerpoint/2010/main" val="2173767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F52AA25-0F60-455B-91C2-D06421103D7E}" type="slidenum">
              <a:rPr lang="en-GB" smtClean="0"/>
              <a:t>11</a:t>
            </a:fld>
            <a:endParaRPr lang="en-GB"/>
          </a:p>
        </p:txBody>
      </p:sp>
    </p:spTree>
    <p:extLst>
      <p:ext uri="{BB962C8B-B14F-4D97-AF65-F5344CB8AC3E}">
        <p14:creationId xmlns:p14="http://schemas.microsoft.com/office/powerpoint/2010/main" val="311807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F52AA25-0F60-455B-91C2-D06421103D7E}" type="slidenum">
              <a:rPr lang="en-GB" smtClean="0"/>
              <a:t>12</a:t>
            </a:fld>
            <a:endParaRPr lang="en-GB"/>
          </a:p>
        </p:txBody>
      </p:sp>
    </p:spTree>
    <p:extLst>
      <p:ext uri="{BB962C8B-B14F-4D97-AF65-F5344CB8AC3E}">
        <p14:creationId xmlns:p14="http://schemas.microsoft.com/office/powerpoint/2010/main" val="1457122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F52AA25-0F60-455B-91C2-D06421103D7E}" type="slidenum">
              <a:rPr lang="en-GB" smtClean="0"/>
              <a:t>13</a:t>
            </a:fld>
            <a:endParaRPr lang="en-GB"/>
          </a:p>
        </p:txBody>
      </p:sp>
    </p:spTree>
    <p:extLst>
      <p:ext uri="{BB962C8B-B14F-4D97-AF65-F5344CB8AC3E}">
        <p14:creationId xmlns:p14="http://schemas.microsoft.com/office/powerpoint/2010/main" val="804018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F52AA25-0F60-455B-91C2-D06421103D7E}" type="slidenum">
              <a:rPr lang="en-GB" smtClean="0"/>
              <a:t>14</a:t>
            </a:fld>
            <a:endParaRPr lang="en-GB"/>
          </a:p>
        </p:txBody>
      </p:sp>
    </p:spTree>
    <p:extLst>
      <p:ext uri="{BB962C8B-B14F-4D97-AF65-F5344CB8AC3E}">
        <p14:creationId xmlns:p14="http://schemas.microsoft.com/office/powerpoint/2010/main" val="33593454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elfolie">
    <p:spTree>
      <p:nvGrpSpPr>
        <p:cNvPr id="1" name=""/>
        <p:cNvGrpSpPr/>
        <p:nvPr/>
      </p:nvGrpSpPr>
      <p:grpSpPr>
        <a:xfrm>
          <a:off x="0" y="0"/>
          <a:ext cx="0" cy="0"/>
          <a:chOff x="0" y="0"/>
          <a:chExt cx="0" cy="0"/>
        </a:xfrm>
      </p:grpSpPr>
      <p:sp>
        <p:nvSpPr>
          <p:cNvPr id="401410" name="Rectangle 2"/>
          <p:cNvSpPr>
            <a:spLocks noGrp="1" noChangeArrowheads="1"/>
          </p:cNvSpPr>
          <p:nvPr>
            <p:ph type="ctrTitle"/>
          </p:nvPr>
        </p:nvSpPr>
        <p:spPr>
          <a:xfrm>
            <a:off x="684213" y="4625975"/>
            <a:ext cx="7772400" cy="963613"/>
          </a:xfrm>
        </p:spPr>
        <p:txBody>
          <a:bodyPr/>
          <a:lstStyle>
            <a:lvl1pPr algn="ctr">
              <a:defRPr sz="3400" b="0"/>
            </a:lvl1pPr>
          </a:lstStyle>
          <a:p>
            <a:pPr lvl="0"/>
            <a:r>
              <a:rPr lang="de-DE" noProof="0" smtClean="0"/>
              <a:t>Titelmasterformat durch Klicken bearbeiten</a:t>
            </a:r>
          </a:p>
        </p:txBody>
      </p:sp>
      <p:sp>
        <p:nvSpPr>
          <p:cNvPr id="401411" name="Rectangle 3"/>
          <p:cNvSpPr>
            <a:spLocks noGrp="1" noChangeArrowheads="1"/>
          </p:cNvSpPr>
          <p:nvPr>
            <p:ph type="subTitle" idx="1"/>
          </p:nvPr>
        </p:nvSpPr>
        <p:spPr>
          <a:xfrm>
            <a:off x="1371600" y="5661025"/>
            <a:ext cx="6400800" cy="720725"/>
          </a:xfrm>
        </p:spPr>
        <p:txBody>
          <a:bodyPr/>
          <a:lstStyle>
            <a:lvl1pPr marL="0" indent="0" algn="ctr">
              <a:buFont typeface="Arial" charset="0"/>
              <a:buNone/>
              <a:defRPr sz="1800" b="1"/>
            </a:lvl1pPr>
          </a:lstStyle>
          <a:p>
            <a:pPr lvl="0"/>
            <a:r>
              <a:rPr lang="de-DE" noProof="0" smtClean="0"/>
              <a:t>Formatvorlage des Untertitelmasters durch Klicken bearbeiten</a:t>
            </a:r>
          </a:p>
        </p:txBody>
      </p:sp>
      <p:sp>
        <p:nvSpPr>
          <p:cNvPr id="5" name="Rectangle 4"/>
          <p:cNvSpPr>
            <a:spLocks noGrp="1" noChangeArrowheads="1"/>
          </p:cNvSpPr>
          <p:nvPr>
            <p:ph type="dt" sz="half" idx="10"/>
          </p:nvPr>
        </p:nvSpPr>
        <p:spPr/>
        <p:txBody>
          <a:bodyPr/>
          <a:lstStyle>
            <a:lvl1pPr>
              <a:defRPr/>
            </a:lvl1pPr>
          </a:lstStyle>
          <a:p>
            <a:pPr>
              <a:defRPr/>
            </a:pPr>
            <a:fld id="{ED9678F4-7192-4771-8197-2689E08F5B6A}" type="datetime1">
              <a:rPr lang="de-DE" smtClean="0"/>
              <a:t>04.02.2016</a:t>
            </a:fld>
            <a:endParaRPr lang="de-DE"/>
          </a:p>
        </p:txBody>
      </p:sp>
      <p:sp>
        <p:nvSpPr>
          <p:cNvPr id="6" name="Rectangle 6"/>
          <p:cNvSpPr>
            <a:spLocks noGrp="1" noChangeArrowheads="1"/>
          </p:cNvSpPr>
          <p:nvPr>
            <p:ph type="sldNum" sz="quarter" idx="11"/>
          </p:nvPr>
        </p:nvSpPr>
        <p:spPr>
          <a:xfrm>
            <a:off x="8388424" y="6088211"/>
            <a:ext cx="533400" cy="365125"/>
          </a:xfrm>
        </p:spPr>
        <p:txBody>
          <a:bodyPr/>
          <a:lstStyle>
            <a:lvl1pPr>
              <a:defRPr sz="1300"/>
            </a:lvl1pPr>
          </a:lstStyle>
          <a:p>
            <a:pPr>
              <a:defRPr/>
            </a:pPr>
            <a:fld id="{A89E0B66-98FB-4140-95CC-0AD664B367CD}" type="slidenum">
              <a:rPr lang="de-DE" smtClean="0"/>
              <a:pPr>
                <a:defRPr/>
              </a:pPr>
              <a:t>‹#›</a:t>
            </a:fld>
            <a:endParaRPr lang="de-DE" dirty="0"/>
          </a:p>
        </p:txBody>
      </p:sp>
      <p:sp>
        <p:nvSpPr>
          <p:cNvPr id="7" name="Rectangle 5"/>
          <p:cNvSpPr>
            <a:spLocks noGrp="1" noChangeArrowheads="1"/>
          </p:cNvSpPr>
          <p:nvPr>
            <p:ph type="ftr" sz="quarter" idx="12"/>
          </p:nvPr>
        </p:nvSpPr>
        <p:spPr/>
        <p:txBody>
          <a:bodyPr/>
          <a:lstStyle>
            <a:lvl1pPr>
              <a:defRPr/>
            </a:lvl1pPr>
          </a:lstStyle>
          <a:p>
            <a:pPr>
              <a:defRPr/>
            </a:pPr>
            <a:r>
              <a:rPr lang="de-DE"/>
              <a:t>Zeile für Zusatzinformationen (über Kopf- und Fußzeile editierbar)</a:t>
            </a:r>
          </a:p>
        </p:txBody>
      </p:sp>
      <p:pic>
        <p:nvPicPr>
          <p:cNvPr id="2" name="Grafik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6476" y="44624"/>
            <a:ext cx="2629660" cy="1012524"/>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521494"/>
            <a:ext cx="8229600" cy="603250"/>
          </a:xfrm>
        </p:spPr>
        <p:txBody>
          <a:bodyPr/>
          <a:lstStyle>
            <a:lvl1pPr>
              <a:defRPr sz="3000">
                <a:latin typeface="Arial Narrow" pitchFamily="34" charset="0"/>
              </a:defRPr>
            </a:lvl1pPr>
          </a:lstStyle>
          <a:p>
            <a:r>
              <a:rPr lang="de-DE" dirty="0" smtClean="0"/>
              <a:t>Titelmasterformat durch Klicken bearbeiten</a:t>
            </a:r>
            <a:endParaRPr lang="de-DE" dirty="0"/>
          </a:p>
        </p:txBody>
      </p:sp>
      <p:sp>
        <p:nvSpPr>
          <p:cNvPr id="3" name="Inhaltsplatzhalter 2"/>
          <p:cNvSpPr>
            <a:spLocks noGrp="1"/>
          </p:cNvSpPr>
          <p:nvPr>
            <p:ph idx="1"/>
          </p:nvPr>
        </p:nvSpPr>
        <p:spPr>
          <a:xfrm>
            <a:off x="457200" y="1196752"/>
            <a:ext cx="8229600" cy="5054823"/>
          </a:xfrm>
        </p:spPr>
        <p:txBody>
          <a:bodyPr/>
          <a:lstStyle>
            <a:lvl1pPr>
              <a:defRPr sz="2400">
                <a:latin typeface="Arial Narrow" pitchFamily="34" charset="0"/>
              </a:defRPr>
            </a:lvl1pPr>
            <a:lvl2pPr>
              <a:defRPr sz="2400">
                <a:latin typeface="Arial Narrow" pitchFamily="34" charset="0"/>
              </a:defRPr>
            </a:lvl2pPr>
            <a:lvl3pPr>
              <a:defRPr sz="2400">
                <a:latin typeface="Arial Narrow" pitchFamily="34" charset="0"/>
              </a:defRPr>
            </a:lvl3pPr>
            <a:lvl4pPr>
              <a:defRPr sz="2400">
                <a:latin typeface="Arial Narrow" pitchFamily="34" charset="0"/>
              </a:defRPr>
            </a:lvl4pPr>
            <a:lvl5pPr>
              <a:defRPr sz="2400">
                <a:latin typeface="Arial Narrow"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Rectangle 4"/>
          <p:cNvSpPr>
            <a:spLocks noGrp="1" noChangeArrowheads="1"/>
          </p:cNvSpPr>
          <p:nvPr>
            <p:ph type="dt" sz="half" idx="10"/>
          </p:nvPr>
        </p:nvSpPr>
        <p:spPr>
          <a:ln/>
        </p:spPr>
        <p:txBody>
          <a:bodyPr/>
          <a:lstStyle>
            <a:lvl1pPr>
              <a:defRPr/>
            </a:lvl1pPr>
          </a:lstStyle>
          <a:p>
            <a:pPr>
              <a:defRPr/>
            </a:pPr>
            <a:fld id="{59A03197-5064-4956-A4B5-3CE77239C6E6}" type="datetime1">
              <a:rPr lang="de-DE" smtClean="0"/>
              <a:t>04.02.2016</a:t>
            </a:fld>
            <a:endParaRPr lang="de-DE"/>
          </a:p>
        </p:txBody>
      </p:sp>
      <p:sp>
        <p:nvSpPr>
          <p:cNvPr id="5" name="Rectangle 6"/>
          <p:cNvSpPr>
            <a:spLocks noGrp="1" noChangeArrowheads="1"/>
          </p:cNvSpPr>
          <p:nvPr>
            <p:ph type="sldNum" sz="quarter" idx="11"/>
          </p:nvPr>
        </p:nvSpPr>
        <p:spPr>
          <a:ln/>
        </p:spPr>
        <p:txBody>
          <a:bodyPr/>
          <a:lstStyle>
            <a:lvl1pPr>
              <a:defRPr/>
            </a:lvl1pPr>
          </a:lstStyle>
          <a:p>
            <a:pPr>
              <a:defRPr/>
            </a:pPr>
            <a:fld id="{BB03E84B-C307-4270-A46F-3F549CF19989}" type="slidenum">
              <a:rPr lang="de-DE"/>
              <a:pPr>
                <a:defRPr/>
              </a:pPr>
              <a:t>‹#›</a:t>
            </a:fld>
            <a:endParaRPr lang="de-DE"/>
          </a:p>
        </p:txBody>
      </p:sp>
      <p:sp>
        <p:nvSpPr>
          <p:cNvPr id="6" name="Rectangle 5"/>
          <p:cNvSpPr>
            <a:spLocks noGrp="1" noChangeArrowheads="1"/>
          </p:cNvSpPr>
          <p:nvPr>
            <p:ph type="ftr" sz="quarter" idx="12"/>
          </p:nvPr>
        </p:nvSpPr>
        <p:spPr>
          <a:ln/>
        </p:spPr>
        <p:txBody>
          <a:bodyPr/>
          <a:lstStyle>
            <a:lvl1pPr>
              <a:defRPr/>
            </a:lvl1pPr>
          </a:lstStyle>
          <a:p>
            <a:pPr>
              <a:defRPr/>
            </a:pPr>
            <a:r>
              <a:rPr lang="de-DE"/>
              <a:t>Zeile für Zusatzinformationen (über Kopf- und Fußzeile editierbar)</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Aufzählung">
    <p:spTree>
      <p:nvGrpSpPr>
        <p:cNvPr id="1" name=""/>
        <p:cNvGrpSpPr/>
        <p:nvPr/>
      </p:nvGrpSpPr>
      <p:grpSpPr>
        <a:xfrm>
          <a:off x="0" y="0"/>
          <a:ext cx="0" cy="0"/>
          <a:chOff x="0" y="0"/>
          <a:chExt cx="0" cy="0"/>
        </a:xfrm>
      </p:grpSpPr>
      <p:sp>
        <p:nvSpPr>
          <p:cNvPr id="6" name="Inhaltsplatzhalter 9"/>
          <p:cNvSpPr>
            <a:spLocks noGrp="1"/>
          </p:cNvSpPr>
          <p:nvPr>
            <p:ph sz="quarter" idx="13" hasCustomPrompt="1"/>
          </p:nvPr>
        </p:nvSpPr>
        <p:spPr>
          <a:xfrm>
            <a:off x="446506" y="1730539"/>
            <a:ext cx="8219287" cy="4081461"/>
          </a:xfrm>
          <a:prstGeom prst="rect">
            <a:avLst/>
          </a:prstGeom>
        </p:spPr>
        <p:txBody>
          <a:bodyPr/>
          <a:lstStyle>
            <a:lvl1pPr marL="244345" indent="-244345" algn="just">
              <a:buFont typeface="Arial Narrow" panose="020B0606020202030204" pitchFamily="34" charset="0"/>
              <a:buChar char="—"/>
              <a:defRPr sz="1368"/>
            </a:lvl1pPr>
            <a:lvl2pPr>
              <a:defRPr sz="1539"/>
            </a:lvl2pPr>
            <a:lvl3pPr marL="664139" indent="-244345" algn="just">
              <a:buFont typeface="Arial Narrow" panose="020B0606020202030204" pitchFamily="34" charset="0"/>
              <a:buChar char="—"/>
              <a:defRPr sz="1368"/>
            </a:lvl3pPr>
            <a:lvl4pPr marL="910990" indent="-244345" algn="just">
              <a:buFont typeface="Arial Narrow" panose="020B0606020202030204" pitchFamily="34" charset="0"/>
              <a:buChar char="—"/>
              <a:defRPr sz="1368"/>
            </a:lvl4pPr>
            <a:lvl5pPr marL="1157841" indent="-244345" algn="just">
              <a:buFont typeface="Arial Narrow" panose="020B0606020202030204" pitchFamily="34" charset="0"/>
              <a:buChar char="—"/>
              <a:defRPr sz="1368"/>
            </a:lvl5pPr>
          </a:lstStyle>
          <a:p>
            <a:pPr lvl="0"/>
            <a:r>
              <a:rPr lang="de-DE" dirty="0" smtClean="0"/>
              <a:t> &lt;Hier Text eingeben&gt;</a:t>
            </a:r>
          </a:p>
          <a:p>
            <a:pPr lvl="2"/>
            <a:r>
              <a:rPr lang="de-DE" dirty="0" smtClean="0"/>
              <a:t>&lt;Zweite Ebene&gt;</a:t>
            </a:r>
          </a:p>
          <a:p>
            <a:pPr lvl="3"/>
            <a:r>
              <a:rPr lang="de-DE" dirty="0" smtClean="0"/>
              <a:t>&lt;Dritte Ebene&gt;</a:t>
            </a:r>
          </a:p>
          <a:p>
            <a:pPr lvl="4"/>
            <a:r>
              <a:rPr lang="de-DE" dirty="0" smtClean="0"/>
              <a:t>&lt;Vierte Ebene&gt;</a:t>
            </a:r>
          </a:p>
          <a:p>
            <a:pPr lvl="0"/>
            <a:endParaRPr lang="de-DE" dirty="0" smtClean="0"/>
          </a:p>
        </p:txBody>
      </p:sp>
      <p:sp>
        <p:nvSpPr>
          <p:cNvPr id="2" name="Titel 1"/>
          <p:cNvSpPr>
            <a:spLocks noGrp="1"/>
          </p:cNvSpPr>
          <p:nvPr>
            <p:ph type="title" hasCustomPrompt="1"/>
          </p:nvPr>
        </p:nvSpPr>
        <p:spPr/>
        <p:txBody>
          <a:bodyPr/>
          <a:lstStyle>
            <a:lvl1pPr>
              <a:defRPr/>
            </a:lvl1pPr>
          </a:lstStyle>
          <a:p>
            <a:r>
              <a:rPr lang="de-DE" dirty="0" smtClean="0"/>
              <a:t>&lt;Titel&gt;</a:t>
            </a:r>
            <a:endParaRPr lang="de-DE" dirty="0"/>
          </a:p>
        </p:txBody>
      </p:sp>
      <p:sp>
        <p:nvSpPr>
          <p:cNvPr id="3" name="Foliennummernplatzhalter 2"/>
          <p:cNvSpPr>
            <a:spLocks noGrp="1"/>
          </p:cNvSpPr>
          <p:nvPr>
            <p:ph type="sldNum" sz="quarter" idx="10"/>
          </p:nvPr>
        </p:nvSpPr>
        <p:spPr/>
        <p:txBody>
          <a:bodyPr/>
          <a:lstStyle/>
          <a:p>
            <a:fld id="{FBFABFFE-90DD-440B-AC35-B7B4159FFB71}" type="slidenum">
              <a:rPr lang="de-DE" smtClean="0"/>
              <a:pPr/>
              <a:t>‹#›</a:t>
            </a:fld>
            <a:endParaRPr lang="de-DE" dirty="0"/>
          </a:p>
        </p:txBody>
      </p:sp>
      <p:sp>
        <p:nvSpPr>
          <p:cNvPr id="4" name="Fußzeilenplatzhalter 3"/>
          <p:cNvSpPr>
            <a:spLocks noGrp="1"/>
          </p:cNvSpPr>
          <p:nvPr>
            <p:ph type="ftr" sz="quarter" idx="11"/>
          </p:nvPr>
        </p:nvSpPr>
        <p:spPr/>
        <p:txBody>
          <a:bodyPr/>
          <a:lstStyle/>
          <a:p>
            <a:pPr>
              <a:defRPr/>
            </a:pPr>
            <a:r>
              <a:rPr lang="de-DE" smtClean="0"/>
              <a:t>TITEL DER PRÄSENTATION / Name der Autorin/des Autors</a:t>
            </a:r>
            <a:endParaRPr lang="de-DE" cap="none" dirty="0"/>
          </a:p>
        </p:txBody>
      </p:sp>
      <p:sp>
        <p:nvSpPr>
          <p:cNvPr id="5" name="Datumsplatzhalter 4"/>
          <p:cNvSpPr>
            <a:spLocks noGrp="1"/>
          </p:cNvSpPr>
          <p:nvPr>
            <p:ph type="dt" sz="half" idx="12"/>
          </p:nvPr>
        </p:nvSpPr>
        <p:spPr/>
        <p:txBody>
          <a:bodyPr/>
          <a:lstStyle/>
          <a:p>
            <a:fld id="{6D65D29C-5FAD-450E-9AF9-47122E739D9B}" type="datetime1">
              <a:rPr lang="de-DE" smtClean="0"/>
              <a:t>04.02.2016</a:t>
            </a:fld>
            <a:endParaRPr lang="de-DE" dirty="0"/>
          </a:p>
        </p:txBody>
      </p:sp>
    </p:spTree>
    <p:extLst>
      <p:ext uri="{BB962C8B-B14F-4D97-AF65-F5344CB8AC3E}">
        <p14:creationId xmlns:p14="http://schemas.microsoft.com/office/powerpoint/2010/main" val="34542001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1.xml"/></Relationships>
</file>

<file path=ppt/slideMasters/_rels/slideMaster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2.xml"/></Relationships>
</file>

<file path=ppt/slideMasters/_rels/slideMaster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3.xml"/></Relationships>
</file>

<file path=ppt/slideMasters/_rels/slideMaster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4.xml"/></Relationships>
</file>

<file path=ppt/slideMasters/_rels/slideMaster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5.xml"/></Relationships>
</file>

<file path=ppt/slideMasters/_rels/slideMaster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theme" Target="../theme/theme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dirty="0"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7094460F-AE4A-4762-97C7-20C39A508934}"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pic>
        <p:nvPicPr>
          <p:cNvPr id="8" name="Grafik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523258" y="6202352"/>
            <a:ext cx="1586912" cy="61102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732" r:id="rId2"/>
    <p:sldLayoutId id="2147483734" r:id="rId3"/>
  </p:sldLayoutIdLst>
  <p:timing>
    <p:tnLst>
      <p:par>
        <p:cTn id="1" dur="indefinite" restart="never" nodeType="tmRoot"/>
      </p:par>
    </p:tnLst>
  </p:timing>
  <p:hf hdr="0" ftr="0" dt="0"/>
  <p:txStyles>
    <p:titleStyle>
      <a:lvl1pPr algn="l" defTabSz="957263" rtl="0" eaLnBrk="0" fontAlgn="base" hangingPunct="0">
        <a:spcBef>
          <a:spcPct val="0"/>
        </a:spcBef>
        <a:spcAft>
          <a:spcPct val="0"/>
        </a:spcAft>
        <a:defRPr sz="34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6"/>
        </a:buBlip>
        <a:defRPr sz="24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6"/>
        </a:buBlip>
        <a:defRPr sz="24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6"/>
        </a:buBlip>
        <a:defRPr sz="24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6"/>
        </a:buBlip>
        <a:defRPr sz="24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6"/>
        </a:buBlip>
        <a:defRPr sz="24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6"/>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6"/>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6"/>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6"/>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D4F27E9A-C9CF-4673-9FFD-14251926E2DB}"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B6E1DEBB-7BB6-475F-A131-5522014C7D68}"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141BFBCA-B69A-4AEB-BCFA-59F17A154B1E}"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8D4F949F-32F1-4D29-AE43-17A2493CDA79}"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D4A83045-AD67-4F5E-8963-B3BA4857A8E8}"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9E63D18E-62D6-4442-B039-EE6882E5D8F9}"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D1FCE50-E833-4FE1-AF15-0D29B2FB6A3D}"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BA53AE5-2B81-4860-B7AF-E65CA6805F01}"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2E90976F-3767-4E63-A8DA-A5E5973490BB}"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D57F5DEA-2D8F-4FB6-A784-A2125B10A32C}"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3BD82381-DD89-41B7-96EA-6A51F0CB1CFF}"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7098F52C-5CA3-4E21-B3E9-65AD07C8EC30}"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64441725-140F-4F11-B7C1-B8DD3B28FE62}"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8C1466FD-F83B-4C9E-B16E-44349E1A8A31}"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913EC808-162C-4CF0-8748-1ECD7FD39B4C}"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9A54DC-86C3-4C73-8354-92A5D0F77C14}"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02FCA578-B331-4107-9B4E-C2D7902E4920}"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E0D893B1-B27A-4433-9800-78A71699D21F}"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18FF8E94-1704-4F8E-90CA-EA2AB01C95D4}"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8E04275B-3B9C-450D-9417-1AAA8B910FDA}"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0D357CE3-3F22-411B-AA0B-47B431F2958F}"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931F5EC3-6BA1-4CAD-9EF9-9DFB7660F3D1}"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A32D4485-025E-4138-A63C-FA0698D6FD1F}"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1F3D2CCA-9723-4511-B23F-590F015E7C19}"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1F6AE1D7-A45D-450F-ACBB-FA68A829F7B5}"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92C731CD-F68F-49EC-BD47-342B9631B926}"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AED2AF3E-1661-4ED3-B2D1-05DFE692A0A6}"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9E5A30CB-0FAD-49BC-B5AF-ECA8089133C1}"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F2E565B1-09E3-4541-BAB9-6DB5BE3E8170}"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B1DF19D4-251E-44EC-9E91-D9573F637329}"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DDB73842-66EE-446E-8D95-B2A5F9BF3AEC}"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338AFDA5-7056-4762-9F4E-22D9B2549DC8}"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532A1688-133D-48A1-BEFA-0BEE5099E346}"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A2A6C1F6-FF0E-4C27-9CCE-87D0988371EF}"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B9BD6432-2397-4D43-83EB-FC4E126E5034}"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14463"/>
            <a:ext cx="8229600" cy="4837112"/>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7" name="Picture 13"/>
          <p:cNvPicPr>
            <a:picLocks noChangeAspect="1" noChangeArrowheads="1"/>
          </p:cNvPicPr>
          <p:nvPr/>
        </p:nvPicPr>
        <p:blipFill>
          <a:blip r:embed="rId2" cstate="print"/>
          <a:srcRect b="55905"/>
          <a:stretch>
            <a:fillRect/>
          </a:stretch>
        </p:blipFill>
        <p:spPr bwMode="auto">
          <a:xfrm>
            <a:off x="3225800" y="317500"/>
            <a:ext cx="2667000" cy="3571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69215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p>
            <a:pPr lvl="0"/>
            <a:r>
              <a:rPr lang="de-DE" smtClean="0"/>
              <a:t>Mastertitelformat bearbeiten</a:t>
            </a:r>
          </a:p>
        </p:txBody>
      </p:sp>
      <p:sp>
        <p:nvSpPr>
          <p:cNvPr id="2" name="Rectangle 4"/>
          <p:cNvSpPr>
            <a:spLocks noGrp="1" noChangeArrowheads="1"/>
          </p:cNvSpPr>
          <p:nvPr>
            <p:ph type="dt" sz="half" idx="2"/>
          </p:nvPr>
        </p:nvSpPr>
        <p:spPr bwMode="auto">
          <a:xfrm>
            <a:off x="6781800" y="6356350"/>
            <a:ext cx="1371600" cy="365125"/>
          </a:xfrm>
          <a:prstGeom prst="rect">
            <a:avLst/>
          </a:prstGeom>
          <a:noFill/>
          <a:ln>
            <a:noFill/>
          </a:ln>
          <a:extLst/>
        </p:spPr>
        <p:txBody>
          <a:bodyPr vert="horz" wrap="square" lIns="0" tIns="0" rIns="0" bIns="0"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7FEDDE84-CA4E-43AA-903B-9A91671E5347}" type="datetime1">
              <a:rPr lang="de-DE" smtClean="0"/>
              <a:t>04.02.2016</a:t>
            </a:fld>
            <a:endParaRPr lang="de-DE"/>
          </a:p>
        </p:txBody>
      </p:sp>
      <p:sp>
        <p:nvSpPr>
          <p:cNvPr id="1030" name="Rectangle 6"/>
          <p:cNvSpPr>
            <a:spLocks noGrp="1" noChangeArrowheads="1"/>
          </p:cNvSpPr>
          <p:nvPr>
            <p:ph type="sldNum" sz="quarter" idx="4"/>
          </p:nvPr>
        </p:nvSpPr>
        <p:spPr bwMode="auto">
          <a:xfrm>
            <a:off x="8153400" y="6375400"/>
            <a:ext cx="533400" cy="365125"/>
          </a:xfrm>
          <a:prstGeom prst="rect">
            <a:avLst/>
          </a:prstGeom>
          <a:noFill/>
          <a:ln>
            <a:noFill/>
          </a:ln>
          <a:extLst/>
        </p:spPr>
        <p:txBody>
          <a:bodyPr vert="horz" wrap="square" lIns="0" tIns="0" rIns="0" bIns="48222" numCol="1" anchor="ctr" anchorCtr="0" compatLnSpc="1">
            <a:prstTxWarp prst="textNoShape">
              <a:avLst/>
            </a:prstTxWarp>
          </a:bodyPr>
          <a:lstStyle>
            <a:lvl1pPr algn="r">
              <a:buFontTx/>
              <a:buNone/>
              <a:defRPr sz="1000">
                <a:solidFill>
                  <a:srgbClr val="393938"/>
                </a:solidFill>
              </a:defRPr>
            </a:lvl1pPr>
          </a:lstStyle>
          <a:p>
            <a:pPr fontAlgn="base">
              <a:spcBef>
                <a:spcPct val="0"/>
              </a:spcBef>
              <a:spcAft>
                <a:spcPct val="0"/>
              </a:spcAft>
              <a:defRPr/>
            </a:pPr>
            <a:fld id="{CC76CD12-A196-4AA5-9FEF-380FD30FFF17}" type="slidenum">
              <a:rPr lang="de-DE"/>
              <a:pPr fontAlgn="base">
                <a:spcBef>
                  <a:spcPct val="0"/>
                </a:spcBef>
                <a:spcAft>
                  <a:spcPct val="0"/>
                </a:spcAft>
                <a:defRPr/>
              </a:pPr>
              <a:t>‹#›</a:t>
            </a:fld>
            <a:endParaRPr lang="de-DE"/>
          </a:p>
        </p:txBody>
      </p:sp>
      <p:sp>
        <p:nvSpPr>
          <p:cNvPr id="1029" name="Rectangle 5"/>
          <p:cNvSpPr>
            <a:spLocks noGrp="1" noChangeArrowheads="1"/>
          </p:cNvSpPr>
          <p:nvPr>
            <p:ph type="ftr" sz="quarter" idx="3"/>
          </p:nvPr>
        </p:nvSpPr>
        <p:spPr bwMode="auto">
          <a:xfrm>
            <a:off x="457200" y="6356350"/>
            <a:ext cx="6324600" cy="365125"/>
          </a:xfrm>
          <a:prstGeom prst="rect">
            <a:avLst/>
          </a:prstGeom>
          <a:noFill/>
          <a:ln>
            <a:noFill/>
          </a:ln>
          <a:extLst/>
        </p:spPr>
        <p:txBody>
          <a:bodyPr vert="horz" wrap="square" lIns="0" tIns="0" rIns="0" bIns="0" numCol="1" anchor="ctr" anchorCtr="0" compatLnSpc="1">
            <a:prstTxWarp prst="textNoShape">
              <a:avLst/>
            </a:prstTxWarp>
          </a:bodyPr>
          <a:lstStyle>
            <a:lvl1pPr eaLnBrk="0" hangingPunct="0">
              <a:spcBef>
                <a:spcPct val="20000"/>
              </a:spcBef>
              <a:buFont typeface="Arial" charset="0"/>
              <a:buNone/>
              <a:defRPr sz="1000">
                <a:solidFill>
                  <a:srgbClr val="393938"/>
                </a:solidFill>
              </a:defRPr>
            </a:lvl1pPr>
          </a:lstStyle>
          <a:p>
            <a:pPr fontAlgn="base">
              <a:spcAft>
                <a:spcPct val="0"/>
              </a:spcAft>
              <a:defRPr/>
            </a:pPr>
            <a:r>
              <a:rPr lang="de-DE"/>
              <a:t>Zeile für Zusatzinformationen (über Kopf- und Fußzeile editierbar)</a:t>
            </a: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defTabSz="957263" rtl="0" eaLnBrk="0" fontAlgn="base" hangingPunct="0">
        <a:spcBef>
          <a:spcPct val="0"/>
        </a:spcBef>
        <a:spcAft>
          <a:spcPct val="0"/>
        </a:spcAft>
        <a:defRPr sz="22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p:titleStyle>
    <p:bodyStyle>
      <a:lvl1pPr marL="358775" indent="-35877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ea typeface="+mn-ea"/>
          <a:cs typeface="+mn-cs"/>
        </a:defRPr>
      </a:lvl1pPr>
      <a:lvl2pPr marL="777875" indent="-298450"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2pPr>
      <a:lvl3pPr marL="1196975"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3pPr>
      <a:lvl4pPr marL="1676400" indent="-239713"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4pPr>
      <a:lvl5pPr marL="2154238" indent="-238125" algn="l" defTabSz="957263" rtl="0" eaLnBrk="0" fontAlgn="base" hangingPunct="0">
        <a:spcBef>
          <a:spcPct val="20000"/>
        </a:spcBef>
        <a:spcAft>
          <a:spcPct val="0"/>
        </a:spcAft>
        <a:buFont typeface="Arial" charset="0"/>
        <a:buBlip>
          <a:blip r:embed="rId3"/>
        </a:buBlip>
        <a:defRPr sz="1600">
          <a:solidFill>
            <a:srgbClr val="393938"/>
          </a:solidFill>
          <a:latin typeface="Arial Narrow" pitchFamily="34" charset="0"/>
          <a:cs typeface="+mn-cs"/>
        </a:defRPr>
      </a:lvl5pPr>
      <a:lvl6pPr marL="26114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6pPr>
      <a:lvl7pPr marL="30686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7pPr>
      <a:lvl8pPr marL="35258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8pPr>
      <a:lvl9pPr marL="3983038" indent="-238125" algn="l" defTabSz="957263" rtl="0" eaLnBrk="1" fontAlgn="base" hangingPunct="1">
        <a:spcBef>
          <a:spcPct val="20000"/>
        </a:spcBef>
        <a:spcAft>
          <a:spcPct val="0"/>
        </a:spcAft>
        <a:buFont typeface="Arial" charset="0"/>
        <a:buBlip>
          <a:blip r:embed="rId3"/>
        </a:buBlip>
        <a:defRPr sz="1600">
          <a:solidFill>
            <a:srgbClr val="393938"/>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tiff"/><Relationship Id="rId5" Type="http://schemas.openxmlformats.org/officeDocument/2006/relationships/image" Target="../media/image12.tiff"/><Relationship Id="rId4" Type="http://schemas.openxmlformats.org/officeDocument/2006/relationships/image" Target="../media/image11.tiff"/></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7" Type="http://schemas.openxmlformats.org/officeDocument/2006/relationships/image" Target="../media/image18.tiff"/><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tiff"/><Relationship Id="rId5" Type="http://schemas.openxmlformats.org/officeDocument/2006/relationships/image" Target="../media/image16.tiff"/><Relationship Id="rId4" Type="http://schemas.openxmlformats.org/officeDocument/2006/relationships/image" Target="../media/image15.tiff"/></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5"/>
          <p:cNvSpPr>
            <a:spLocks noChangeArrowheads="1"/>
          </p:cNvSpPr>
          <p:nvPr/>
        </p:nvSpPr>
        <p:spPr bwMode="auto">
          <a:xfrm>
            <a:off x="0" y="0"/>
            <a:ext cx="1619250" cy="1260475"/>
          </a:xfrm>
          <a:prstGeom prst="rect">
            <a:avLst/>
          </a:prstGeom>
          <a:solidFill>
            <a:schemeClr val="bg1"/>
          </a:solidFill>
          <a:ln w="9525">
            <a:solidFill>
              <a:schemeClr val="bg1"/>
            </a:solidFill>
            <a:miter lim="800000"/>
            <a:headEnd/>
            <a:tailEnd/>
          </a:ln>
        </p:spPr>
        <p:txBody>
          <a:bodyPr wrap="none" anchor="ctr"/>
          <a:lstStyle/>
          <a:p>
            <a:pPr fontAlgn="base">
              <a:spcBef>
                <a:spcPct val="0"/>
              </a:spcBef>
              <a:spcAft>
                <a:spcPct val="0"/>
              </a:spcAft>
              <a:buFontTx/>
              <a:buChar char="•"/>
            </a:pPr>
            <a:endParaRPr lang="en-AU" sz="1400" dirty="0">
              <a:solidFill>
                <a:srgbClr val="393938"/>
              </a:solidFill>
            </a:endParaRPr>
          </a:p>
        </p:txBody>
      </p:sp>
      <p:sp>
        <p:nvSpPr>
          <p:cNvPr id="17" name="Rectangle 3"/>
          <p:cNvSpPr>
            <a:spLocks noChangeArrowheads="1"/>
          </p:cNvSpPr>
          <p:nvPr/>
        </p:nvSpPr>
        <p:spPr bwMode="auto">
          <a:xfrm>
            <a:off x="-1" y="5178066"/>
            <a:ext cx="9145819" cy="1012870"/>
          </a:xfrm>
          <a:prstGeom prst="rect">
            <a:avLst/>
          </a:prstGeom>
          <a:solidFill>
            <a:schemeClr val="tx1">
              <a:lumMod val="20000"/>
              <a:lumOff val="80000"/>
            </a:schemeClr>
          </a:solidFill>
          <a:ln w="25400">
            <a:noFill/>
            <a:miter lim="800000"/>
            <a:headEnd/>
            <a:tailEnd/>
          </a:ln>
        </p:spPr>
        <p:txBody>
          <a:bodyPr/>
          <a:lstStyle/>
          <a:p>
            <a:pPr algn="ctr" fontAlgn="base">
              <a:spcBef>
                <a:spcPct val="20000"/>
              </a:spcBef>
              <a:spcAft>
                <a:spcPct val="0"/>
              </a:spcAft>
            </a:pPr>
            <a:r>
              <a:rPr lang="en-AU" sz="3300" b="1" dirty="0" smtClean="0">
                <a:solidFill>
                  <a:srgbClr val="6A0F30"/>
                </a:solidFill>
                <a:latin typeface="Arial Narrow" pitchFamily="34" charset="0"/>
              </a:rPr>
              <a:t>Leverage Points for Sustainability Transformation</a:t>
            </a:r>
            <a:br>
              <a:rPr lang="en-AU" sz="3300" b="1" dirty="0" smtClean="0">
                <a:solidFill>
                  <a:srgbClr val="6A0F30"/>
                </a:solidFill>
                <a:latin typeface="Arial Narrow" pitchFamily="34" charset="0"/>
              </a:rPr>
            </a:br>
            <a:r>
              <a:rPr lang="en-AU" sz="2800" dirty="0" smtClean="0">
                <a:latin typeface="Arial Narrow" pitchFamily="34" charset="0"/>
              </a:rPr>
              <a:t>– Institutions, People and Knowledge – </a:t>
            </a:r>
            <a:endParaRPr lang="en-AU" sz="2800" dirty="0">
              <a:latin typeface="Arial Narrow" pitchFamily="34" charset="0"/>
            </a:endParaRPr>
          </a:p>
        </p:txBody>
      </p:sp>
      <p:sp>
        <p:nvSpPr>
          <p:cNvPr id="37890" name="Rectangle 3"/>
          <p:cNvSpPr>
            <a:spLocks noChangeArrowheads="1"/>
          </p:cNvSpPr>
          <p:nvPr/>
        </p:nvSpPr>
        <p:spPr bwMode="auto">
          <a:xfrm>
            <a:off x="-36512" y="6381328"/>
            <a:ext cx="9144000" cy="476672"/>
          </a:xfrm>
          <a:prstGeom prst="rect">
            <a:avLst/>
          </a:prstGeom>
          <a:noFill/>
          <a:ln w="9525">
            <a:noFill/>
            <a:miter lim="800000"/>
            <a:headEnd/>
            <a:tailEnd/>
          </a:ln>
        </p:spPr>
        <p:txBody>
          <a:bodyPr/>
          <a:lstStyle/>
          <a:p>
            <a:pPr algn="ctr" fontAlgn="base">
              <a:spcBef>
                <a:spcPct val="20000"/>
              </a:spcBef>
              <a:spcAft>
                <a:spcPct val="0"/>
              </a:spcAft>
            </a:pPr>
            <a:endParaRPr lang="en-AU" dirty="0">
              <a:solidFill>
                <a:srgbClr val="393938"/>
              </a:solidFill>
              <a:latin typeface="Arial Narrow" pitchFamily="34" charset="0"/>
            </a:endParaRPr>
          </a:p>
        </p:txBody>
      </p:sp>
      <p:grpSp>
        <p:nvGrpSpPr>
          <p:cNvPr id="4" name="Group 3"/>
          <p:cNvGrpSpPr/>
          <p:nvPr/>
        </p:nvGrpSpPr>
        <p:grpSpPr>
          <a:xfrm>
            <a:off x="1619250" y="1313493"/>
            <a:ext cx="5351284" cy="3331872"/>
            <a:chOff x="1789338" y="1553335"/>
            <a:chExt cx="5351284" cy="3331872"/>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9081" b="8383"/>
            <a:stretch/>
          </p:blipFill>
          <p:spPr>
            <a:xfrm>
              <a:off x="3033492" y="1553335"/>
              <a:ext cx="3078832" cy="3258508"/>
            </a:xfrm>
            <a:prstGeom prst="rect">
              <a:avLst/>
            </a:prstGeom>
          </p:spPr>
        </p:pic>
        <p:sp>
          <p:nvSpPr>
            <p:cNvPr id="3" name="TextBox 2"/>
            <p:cNvSpPr txBox="1"/>
            <p:nvPr/>
          </p:nvSpPr>
          <p:spPr>
            <a:xfrm>
              <a:off x="1789338" y="1553335"/>
              <a:ext cx="1612942" cy="369332"/>
            </a:xfrm>
            <a:prstGeom prst="rect">
              <a:avLst/>
            </a:prstGeom>
            <a:noFill/>
          </p:spPr>
          <p:txBody>
            <a:bodyPr wrap="none" rtlCol="0">
              <a:spAutoFit/>
            </a:bodyPr>
            <a:lstStyle/>
            <a:p>
              <a:r>
                <a:rPr lang="en-GB" b="1" dirty="0" smtClean="0">
                  <a:solidFill>
                    <a:srgbClr val="6A0F30"/>
                  </a:solidFill>
                  <a:latin typeface="Arial Narrow" panose="020B0606020202030204" pitchFamily="34" charset="0"/>
                </a:rPr>
                <a:t>RESTRUCTURE</a:t>
              </a:r>
              <a:endParaRPr lang="en-GB" b="1" dirty="0">
                <a:solidFill>
                  <a:srgbClr val="6A0F30"/>
                </a:solidFill>
                <a:latin typeface="Arial Narrow" panose="020B0606020202030204" pitchFamily="34" charset="0"/>
              </a:endParaRPr>
            </a:p>
          </p:txBody>
        </p:sp>
        <p:sp>
          <p:nvSpPr>
            <p:cNvPr id="8" name="TextBox 7"/>
            <p:cNvSpPr txBox="1"/>
            <p:nvPr/>
          </p:nvSpPr>
          <p:spPr>
            <a:xfrm>
              <a:off x="5758512" y="1553335"/>
              <a:ext cx="1382110" cy="369332"/>
            </a:xfrm>
            <a:prstGeom prst="rect">
              <a:avLst/>
            </a:prstGeom>
            <a:noFill/>
          </p:spPr>
          <p:txBody>
            <a:bodyPr wrap="none" rtlCol="0">
              <a:spAutoFit/>
            </a:bodyPr>
            <a:lstStyle/>
            <a:p>
              <a:r>
                <a:rPr lang="en-GB" b="1" dirty="0" smtClean="0">
                  <a:solidFill>
                    <a:srgbClr val="6A0F30"/>
                  </a:solidFill>
                  <a:latin typeface="Arial Narrow" panose="020B0606020202030204" pitchFamily="34" charset="0"/>
                </a:rPr>
                <a:t>RECONNECT</a:t>
              </a:r>
              <a:endParaRPr lang="en-GB" b="1" dirty="0">
                <a:solidFill>
                  <a:srgbClr val="6A0F30"/>
                </a:solidFill>
                <a:latin typeface="Arial Narrow" panose="020B0606020202030204" pitchFamily="34" charset="0"/>
              </a:endParaRPr>
            </a:p>
          </p:txBody>
        </p:sp>
        <p:sp>
          <p:nvSpPr>
            <p:cNvPr id="9" name="TextBox 8"/>
            <p:cNvSpPr txBox="1"/>
            <p:nvPr/>
          </p:nvSpPr>
          <p:spPr>
            <a:xfrm>
              <a:off x="5061470" y="4515875"/>
              <a:ext cx="1024639" cy="369332"/>
            </a:xfrm>
            <a:prstGeom prst="rect">
              <a:avLst/>
            </a:prstGeom>
            <a:noFill/>
          </p:spPr>
          <p:txBody>
            <a:bodyPr wrap="none" rtlCol="0">
              <a:spAutoFit/>
            </a:bodyPr>
            <a:lstStyle/>
            <a:p>
              <a:r>
                <a:rPr lang="en-GB" b="1" dirty="0" smtClean="0">
                  <a:solidFill>
                    <a:srgbClr val="6A0F30"/>
                  </a:solidFill>
                  <a:latin typeface="Arial Narrow" panose="020B0606020202030204" pitchFamily="34" charset="0"/>
                </a:rPr>
                <a:t>RETHINK</a:t>
              </a:r>
              <a:endParaRPr lang="en-GB" b="1" dirty="0">
                <a:solidFill>
                  <a:srgbClr val="6A0F30"/>
                </a:solidFill>
                <a:latin typeface="Arial Narrow" panose="020B060602020203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2" name="Title 1"/>
          <p:cNvSpPr>
            <a:spLocks noGrp="1"/>
          </p:cNvSpPr>
          <p:nvPr>
            <p:ph type="title"/>
          </p:nvPr>
        </p:nvSpPr>
        <p:spPr>
          <a:xfrm>
            <a:off x="93216" y="0"/>
            <a:ext cx="8229600" cy="603250"/>
          </a:xfrm>
        </p:spPr>
        <p:txBody>
          <a:bodyPr/>
          <a:lstStyle/>
          <a:p>
            <a:r>
              <a:rPr lang="en-GB" dirty="0">
                <a:solidFill>
                  <a:srgbClr val="FFFFFF"/>
                </a:solidFill>
                <a:latin typeface="Calibri" panose="020F0502020204030204" pitchFamily="34" charset="0"/>
              </a:rPr>
              <a:t>Presentation Overview</a:t>
            </a:r>
          </a:p>
        </p:txBody>
      </p:sp>
      <p:sp>
        <p:nvSpPr>
          <p:cNvPr id="23" name="Content Placeholder 2"/>
          <p:cNvSpPr>
            <a:spLocks noGrp="1"/>
          </p:cNvSpPr>
          <p:nvPr>
            <p:ph idx="1"/>
          </p:nvPr>
        </p:nvSpPr>
        <p:spPr>
          <a:xfrm>
            <a:off x="457200" y="1196752"/>
            <a:ext cx="8229600" cy="5054823"/>
          </a:xfrm>
        </p:spPr>
        <p:txBody>
          <a:bodyPr/>
          <a:lstStyle/>
          <a:p>
            <a:r>
              <a:rPr lang="en-GB" dirty="0" smtClean="0">
                <a:latin typeface="Calibri" panose="020F0502020204030204" pitchFamily="34" charset="0"/>
              </a:rPr>
              <a:t>The Sustainability problem </a:t>
            </a:r>
            <a:r>
              <a:rPr lang="en-GB" dirty="0">
                <a:latin typeface="Calibri" panose="020F0502020204030204" pitchFamily="34" charset="0"/>
              </a:rPr>
              <a:t>s</a:t>
            </a:r>
            <a:r>
              <a:rPr lang="en-GB" dirty="0" smtClean="0">
                <a:latin typeface="Calibri" panose="020F0502020204030204" pitchFamily="34" charset="0"/>
              </a:rPr>
              <a:t>etting</a:t>
            </a:r>
          </a:p>
          <a:p>
            <a:r>
              <a:rPr lang="en-GB" dirty="0" smtClean="0">
                <a:latin typeface="Calibri" panose="020F0502020204030204" pitchFamily="34" charset="0"/>
              </a:rPr>
              <a:t>Our approach (Leverage Points)</a:t>
            </a:r>
          </a:p>
          <a:p>
            <a:r>
              <a:rPr lang="en-GB" dirty="0" smtClean="0">
                <a:latin typeface="Calibri" panose="020F0502020204030204" pitchFamily="34" charset="0"/>
              </a:rPr>
              <a:t>Key challenges</a:t>
            </a:r>
            <a:endParaRPr lang="en-GB" dirty="0">
              <a:latin typeface="Calibri" panose="020F0502020204030204" pitchFamily="34" charset="0"/>
            </a:endParaRPr>
          </a:p>
        </p:txBody>
      </p:sp>
    </p:spTree>
    <p:extLst>
      <p:ext uri="{BB962C8B-B14F-4D97-AF65-F5344CB8AC3E}">
        <p14:creationId xmlns:p14="http://schemas.microsoft.com/office/powerpoint/2010/main" val="1669467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10" y="2773700"/>
            <a:ext cx="8908741" cy="1178575"/>
          </a:xfrm>
        </p:spPr>
        <p:txBody>
          <a:bodyPr/>
          <a:lstStyle/>
          <a:p>
            <a:r>
              <a:rPr lang="en-GB" sz="2200" dirty="0" smtClean="0">
                <a:latin typeface="Calibri" panose="020F0502020204030204" pitchFamily="34" charset="0"/>
              </a:rPr>
              <a:t>Frustration at existing sustainability interventions, that don’t appear to effect meaningful change (CAP reform, emissions trading, CBD targets, Millennium Development goals, REDD+). </a:t>
            </a:r>
            <a:endParaRPr lang="en-GB" sz="2200" dirty="0">
              <a:latin typeface="Calibri" panose="020F0502020204030204" pitchFamily="34" charset="0"/>
            </a:endParaRPr>
          </a:p>
        </p:txBody>
      </p:sp>
      <p:sp>
        <p:nvSpPr>
          <p:cNvPr id="5"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2" name="Title 1"/>
          <p:cNvSpPr>
            <a:spLocks noGrp="1"/>
          </p:cNvSpPr>
          <p:nvPr>
            <p:ph type="title"/>
          </p:nvPr>
        </p:nvSpPr>
        <p:spPr>
          <a:xfrm>
            <a:off x="93216" y="0"/>
            <a:ext cx="8229600" cy="603250"/>
          </a:xfrm>
        </p:spPr>
        <p:txBody>
          <a:bodyPr/>
          <a:lstStyle/>
          <a:p>
            <a:r>
              <a:rPr lang="en-GB" dirty="0" smtClean="0">
                <a:solidFill>
                  <a:srgbClr val="6A0F30"/>
                </a:solidFill>
                <a:latin typeface="Calibri" panose="020F0502020204030204" pitchFamily="34" charset="0"/>
              </a:rPr>
              <a:t>Problem Setting: </a:t>
            </a:r>
            <a:r>
              <a:rPr lang="en-GB" dirty="0" smtClean="0">
                <a:solidFill>
                  <a:srgbClr val="FFFFFF"/>
                </a:solidFill>
                <a:latin typeface="Calibri" panose="020F0502020204030204" pitchFamily="34" charset="0"/>
              </a:rPr>
              <a:t>Rearranging deckchairs…</a:t>
            </a:r>
            <a:endParaRPr lang="en-GB" dirty="0">
              <a:solidFill>
                <a:srgbClr val="FFFFFF"/>
              </a:solidFill>
              <a:latin typeface="Calibri" panose="020F0502020204030204" pitchFamily="34" charset="0"/>
            </a:endParaRPr>
          </a:p>
        </p:txBody>
      </p:sp>
      <p:grpSp>
        <p:nvGrpSpPr>
          <p:cNvPr id="20" name="Group 19"/>
          <p:cNvGrpSpPr/>
          <p:nvPr/>
        </p:nvGrpSpPr>
        <p:grpSpPr>
          <a:xfrm>
            <a:off x="53867" y="738605"/>
            <a:ext cx="9050784" cy="1927542"/>
            <a:chOff x="93216" y="738605"/>
            <a:chExt cx="9050784" cy="1927542"/>
          </a:xfrm>
        </p:grpSpPr>
        <p:grpSp>
          <p:nvGrpSpPr>
            <p:cNvPr id="6" name="Group 5"/>
            <p:cNvGrpSpPr/>
            <p:nvPr/>
          </p:nvGrpSpPr>
          <p:grpSpPr>
            <a:xfrm>
              <a:off x="93216" y="738605"/>
              <a:ext cx="9050784" cy="1927542"/>
              <a:chOff x="3077129" y="2271843"/>
              <a:chExt cx="9050784" cy="1927542"/>
            </a:xfrm>
          </p:grpSpPr>
          <p:pic>
            <p:nvPicPr>
              <p:cNvPr id="1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7129" y="2271843"/>
                <a:ext cx="2300746" cy="192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FF0000"/>
                    </a:solidFill>
                    <a:miter lim="800000"/>
                    <a:headEnd/>
                    <a:tailEnd type="none" w="lg" len="lg"/>
                  </a14:hiddenLine>
                </a:ext>
              </a:extLst>
            </p:spPr>
          </p:pic>
          <p:pic>
            <p:nvPicPr>
              <p:cNvPr id="1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2582" y="2367471"/>
                <a:ext cx="2573342" cy="1766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FF0000"/>
                    </a:solidFill>
                    <a:miter lim="800000"/>
                    <a:headEnd/>
                    <a:tailEnd type="none" w="lg" len="lg"/>
                  </a14:hiddenLine>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22396" y="2271843"/>
                <a:ext cx="2205517" cy="1909348"/>
              </a:xfrm>
              <a:prstGeom prst="rect">
                <a:avLst/>
              </a:prstGeom>
              <a:noFill/>
              <a:ln>
                <a:noFill/>
              </a:ln>
              <a:extLst>
                <a:ext uri="{909E8E84-426E-40DD-AFC4-6F175D3DCCD1}">
                  <a14:hiddenFill xmlns:a14="http://schemas.microsoft.com/office/drawing/2010/main">
                    <a:solidFill>
                      <a:srgbClr val="770024"/>
                    </a:solidFill>
                  </a14:hiddenFill>
                </a:ext>
                <a:ext uri="{91240B29-F687-4F45-9708-019B960494DF}">
                  <a14:hiddenLine xmlns:a14="http://schemas.microsoft.com/office/drawing/2010/main" w="12700" cap="flat" cmpd="sng">
                    <a:solidFill>
                      <a:schemeClr val="tx1"/>
                    </a:solidFill>
                    <a:prstDash val="solid"/>
                    <a:miter lim="800000"/>
                    <a:headEnd/>
                    <a:tailEnd/>
                  </a14:hiddenLine>
                </a:ext>
              </a:extLst>
            </p:spPr>
          </p:pic>
        </p:grpSp>
        <p:pic>
          <p:nvPicPr>
            <p:cNvPr id="1026" name="Picture 2" descr="http://qph.is.quoracdn.net/main-qimg-6d8d8f8f307dde097536f165484d863f?convert_to_webp=tru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3078" y="793205"/>
              <a:ext cx="2456536" cy="181834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476426" y="4237608"/>
            <a:ext cx="6070357" cy="2508095"/>
            <a:chOff x="1476426" y="4237608"/>
            <a:chExt cx="6070357" cy="2508095"/>
          </a:xfrm>
        </p:grpSpPr>
        <p:grpSp>
          <p:nvGrpSpPr>
            <p:cNvPr id="12" name="Group 11"/>
            <p:cNvGrpSpPr/>
            <p:nvPr/>
          </p:nvGrpSpPr>
          <p:grpSpPr>
            <a:xfrm>
              <a:off x="1476426" y="4237608"/>
              <a:ext cx="6070357" cy="2247123"/>
              <a:chOff x="1709336" y="1860173"/>
              <a:chExt cx="7564275" cy="2635837"/>
            </a:xfrm>
          </p:grpSpPr>
          <p:cxnSp>
            <p:nvCxnSpPr>
              <p:cNvPr id="14" name="Straight Arrow Connector 13"/>
              <p:cNvCxnSpPr/>
              <p:nvPr/>
            </p:nvCxnSpPr>
            <p:spPr bwMode="auto">
              <a:xfrm flipH="1" flipV="1">
                <a:off x="2115296" y="1860173"/>
                <a:ext cx="16782" cy="2301882"/>
              </a:xfrm>
              <a:prstGeom prst="straightConnector1">
                <a:avLst/>
              </a:prstGeom>
              <a:solidFill>
                <a:schemeClr val="bg1"/>
              </a:solidFill>
              <a:ln w="1270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cxnSp>
            <p:nvCxnSpPr>
              <p:cNvPr id="15" name="Straight Arrow Connector 14"/>
              <p:cNvCxnSpPr/>
              <p:nvPr/>
            </p:nvCxnSpPr>
            <p:spPr bwMode="auto">
              <a:xfrm>
                <a:off x="2115296" y="4164183"/>
                <a:ext cx="5060945" cy="10575"/>
              </a:xfrm>
              <a:prstGeom prst="straightConnector1">
                <a:avLst/>
              </a:prstGeom>
              <a:solidFill>
                <a:schemeClr val="bg1"/>
              </a:solidFill>
              <a:ln w="1270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sp>
            <p:nvSpPr>
              <p:cNvPr id="16" name="TextBox 15"/>
              <p:cNvSpPr txBox="1"/>
              <p:nvPr/>
            </p:nvSpPr>
            <p:spPr>
              <a:xfrm>
                <a:off x="7176241" y="3982096"/>
                <a:ext cx="681548" cy="361017"/>
              </a:xfrm>
              <a:prstGeom prst="rect">
                <a:avLst/>
              </a:prstGeom>
              <a:noFill/>
            </p:spPr>
            <p:txBody>
              <a:bodyPr wrap="none" rtlCol="0">
                <a:spAutoFit/>
              </a:bodyPr>
              <a:lstStyle/>
              <a:p>
                <a:r>
                  <a:rPr lang="de-DE" sz="1400" dirty="0" smtClean="0">
                    <a:solidFill>
                      <a:srgbClr val="6A0F30"/>
                    </a:solidFill>
                    <a:latin typeface="Calibri" panose="020F0502020204030204" pitchFamily="34" charset="0"/>
                  </a:rPr>
                  <a:t>Time</a:t>
                </a:r>
                <a:endParaRPr lang="de-DE" sz="1400" dirty="0">
                  <a:solidFill>
                    <a:srgbClr val="6A0F30"/>
                  </a:solidFill>
                  <a:latin typeface="Calibri" panose="020F0502020204030204" pitchFamily="34" charset="0"/>
                </a:endParaRPr>
              </a:p>
            </p:txBody>
          </p:sp>
          <p:cxnSp>
            <p:nvCxnSpPr>
              <p:cNvPr id="17" name="Straight Connector 16"/>
              <p:cNvCxnSpPr/>
              <p:nvPr/>
            </p:nvCxnSpPr>
            <p:spPr bwMode="auto">
              <a:xfrm flipV="1">
                <a:off x="2132078" y="3296988"/>
                <a:ext cx="4941079" cy="5107"/>
              </a:xfrm>
              <a:prstGeom prst="line">
                <a:avLst/>
              </a:prstGeom>
              <a:solidFill>
                <a:schemeClr val="bg1"/>
              </a:solidFill>
              <a:ln w="12700" cap="flat" cmpd="sng" algn="ctr">
                <a:solidFill>
                  <a:schemeClr val="tx1"/>
                </a:solidFill>
                <a:prstDash val="lgDash"/>
                <a:round/>
                <a:headEnd type="none" w="med" len="med"/>
                <a:tailEnd type="none" w="med" len="med"/>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sp>
            <p:nvSpPr>
              <p:cNvPr id="18" name="TextBox 17"/>
              <p:cNvSpPr txBox="1"/>
              <p:nvPr/>
            </p:nvSpPr>
            <p:spPr>
              <a:xfrm>
                <a:off x="7231763" y="2941786"/>
                <a:ext cx="2041848" cy="361017"/>
              </a:xfrm>
              <a:prstGeom prst="rect">
                <a:avLst/>
              </a:prstGeom>
              <a:noFill/>
            </p:spPr>
            <p:txBody>
              <a:bodyPr wrap="none" rtlCol="0">
                <a:spAutoFit/>
              </a:bodyPr>
              <a:lstStyle/>
              <a:p>
                <a:r>
                  <a:rPr lang="en-GB" sz="1400" dirty="0" smtClean="0">
                    <a:solidFill>
                      <a:srgbClr val="6A0F30"/>
                    </a:solidFill>
                    <a:latin typeface="Calibri" panose="020F0502020204030204" pitchFamily="34" charset="0"/>
                  </a:rPr>
                  <a:t>Sustainability target</a:t>
                </a:r>
                <a:endParaRPr lang="en-GB" sz="1400" dirty="0">
                  <a:solidFill>
                    <a:srgbClr val="6A0F30"/>
                  </a:solidFill>
                  <a:latin typeface="Calibri" panose="020F0502020204030204" pitchFamily="34" charset="0"/>
                </a:endParaRPr>
              </a:p>
            </p:txBody>
          </p:sp>
          <p:cxnSp>
            <p:nvCxnSpPr>
              <p:cNvPr id="19" name="Straight Connector 18"/>
              <p:cNvCxnSpPr/>
              <p:nvPr/>
            </p:nvCxnSpPr>
            <p:spPr bwMode="auto">
              <a:xfrm flipV="1">
                <a:off x="4591303" y="2022942"/>
                <a:ext cx="12192" cy="2084458"/>
              </a:xfrm>
              <a:prstGeom prst="line">
                <a:avLst/>
              </a:prstGeom>
              <a:solidFill>
                <a:schemeClr val="bg1"/>
              </a:solidFill>
              <a:ln w="12700" cap="flat" cmpd="sng" algn="ctr">
                <a:solidFill>
                  <a:schemeClr val="tx1"/>
                </a:solidFill>
                <a:prstDash val="dash"/>
                <a:round/>
                <a:headEnd type="none" w="med" len="med"/>
                <a:tailEnd type="none" w="med" len="med"/>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sp>
            <p:nvSpPr>
              <p:cNvPr id="21" name="Freeform 20"/>
              <p:cNvSpPr/>
              <p:nvPr/>
            </p:nvSpPr>
            <p:spPr bwMode="auto">
              <a:xfrm>
                <a:off x="2132079" y="2791942"/>
                <a:ext cx="2451366" cy="1373434"/>
              </a:xfrm>
              <a:custGeom>
                <a:avLst/>
                <a:gdLst>
                  <a:gd name="connsiteX0" fmla="*/ 37751 w 2146967"/>
                  <a:gd name="connsiteY0" fmla="*/ 1328928 h 1329212"/>
                  <a:gd name="connsiteX1" fmla="*/ 184055 w 2146967"/>
                  <a:gd name="connsiteY1" fmla="*/ 1280160 h 1329212"/>
                  <a:gd name="connsiteX2" fmla="*/ 1476407 w 2146967"/>
                  <a:gd name="connsiteY2" fmla="*/ 1024128 h 1329212"/>
                  <a:gd name="connsiteX3" fmla="*/ 2146967 w 2146967"/>
                  <a:gd name="connsiteY3" fmla="*/ 0 h 1329212"/>
                  <a:gd name="connsiteX4" fmla="*/ 2146967 w 2146967"/>
                  <a:gd name="connsiteY4" fmla="*/ 0 h 1329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967" h="1329212">
                    <a:moveTo>
                      <a:pt x="37751" y="1328928"/>
                    </a:moveTo>
                    <a:cubicBezTo>
                      <a:pt x="-8985" y="1329944"/>
                      <a:pt x="-55721" y="1330960"/>
                      <a:pt x="184055" y="1280160"/>
                    </a:cubicBezTo>
                    <a:cubicBezTo>
                      <a:pt x="423831" y="1229360"/>
                      <a:pt x="1149255" y="1237488"/>
                      <a:pt x="1476407" y="1024128"/>
                    </a:cubicBezTo>
                    <a:cubicBezTo>
                      <a:pt x="1803559" y="810768"/>
                      <a:pt x="2146967" y="0"/>
                      <a:pt x="2146967" y="0"/>
                    </a:cubicBezTo>
                    <a:lnTo>
                      <a:pt x="2146967" y="0"/>
                    </a:lnTo>
                  </a:path>
                </a:pathLst>
              </a:custGeom>
              <a:no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600" b="0" i="0" u="none" strike="noStrike" cap="none" normalizeH="0" baseline="0" smtClean="0">
                  <a:ln>
                    <a:noFill/>
                  </a:ln>
                  <a:solidFill>
                    <a:schemeClr val="tx1"/>
                  </a:solidFill>
                  <a:effectLst/>
                  <a:latin typeface="Arial" charset="0"/>
                  <a:cs typeface="Arial" charset="0"/>
                </a:endParaRPr>
              </a:p>
            </p:txBody>
          </p:sp>
          <p:cxnSp>
            <p:nvCxnSpPr>
              <p:cNvPr id="22" name="Straight Arrow Connector 21"/>
              <p:cNvCxnSpPr>
                <a:stCxn id="21" idx="3"/>
              </p:cNvCxnSpPr>
              <p:nvPr/>
            </p:nvCxnSpPr>
            <p:spPr bwMode="auto">
              <a:xfrm flipV="1">
                <a:off x="4583445" y="2410230"/>
                <a:ext cx="247803" cy="381711"/>
              </a:xfrm>
              <a:prstGeom prst="straightConnector1">
                <a:avLst/>
              </a:prstGeom>
              <a:solidFill>
                <a:schemeClr val="bg1"/>
              </a:solidFill>
              <a:ln w="1270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cxnSp>
            <p:nvCxnSpPr>
              <p:cNvPr id="23" name="Straight Arrow Connector 22"/>
              <p:cNvCxnSpPr/>
              <p:nvPr/>
            </p:nvCxnSpPr>
            <p:spPr bwMode="auto">
              <a:xfrm flipV="1">
                <a:off x="4608604" y="2534292"/>
                <a:ext cx="343095" cy="227620"/>
              </a:xfrm>
              <a:prstGeom prst="straightConnector1">
                <a:avLst/>
              </a:prstGeom>
              <a:solidFill>
                <a:schemeClr val="bg1"/>
              </a:solidFill>
              <a:ln w="1270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cxnSp>
            <p:nvCxnSpPr>
              <p:cNvPr id="24" name="Straight Arrow Connector 23"/>
              <p:cNvCxnSpPr/>
              <p:nvPr/>
            </p:nvCxnSpPr>
            <p:spPr bwMode="auto">
              <a:xfrm flipV="1">
                <a:off x="4592444" y="2349960"/>
                <a:ext cx="78696" cy="408590"/>
              </a:xfrm>
              <a:prstGeom prst="straightConnector1">
                <a:avLst/>
              </a:prstGeom>
              <a:solidFill>
                <a:schemeClr val="bg1"/>
              </a:solidFill>
              <a:ln w="1270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sp>
            <p:nvSpPr>
              <p:cNvPr id="25" name="Freeform 24"/>
              <p:cNvSpPr/>
              <p:nvPr/>
            </p:nvSpPr>
            <p:spPr bwMode="auto">
              <a:xfrm>
                <a:off x="4829746" y="2022942"/>
                <a:ext cx="1806000" cy="1143403"/>
              </a:xfrm>
              <a:custGeom>
                <a:avLst/>
                <a:gdLst>
                  <a:gd name="connsiteX0" fmla="*/ 0 w 1200150"/>
                  <a:gd name="connsiteY0" fmla="*/ 326085 h 1154760"/>
                  <a:gd name="connsiteX1" fmla="*/ 214312 w 1200150"/>
                  <a:gd name="connsiteY1" fmla="*/ 59385 h 1154760"/>
                  <a:gd name="connsiteX2" fmla="*/ 595312 w 1200150"/>
                  <a:gd name="connsiteY2" fmla="*/ 107010 h 1154760"/>
                  <a:gd name="connsiteX3" fmla="*/ 1200150 w 1200150"/>
                  <a:gd name="connsiteY3" fmla="*/ 1154760 h 1154760"/>
                  <a:gd name="connsiteX4" fmla="*/ 1200150 w 1200150"/>
                  <a:gd name="connsiteY4" fmla="*/ 1154760 h 115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50" h="1154760">
                    <a:moveTo>
                      <a:pt x="0" y="326085"/>
                    </a:moveTo>
                    <a:cubicBezTo>
                      <a:pt x="57546" y="210991"/>
                      <a:pt x="115093" y="95897"/>
                      <a:pt x="214312" y="59385"/>
                    </a:cubicBezTo>
                    <a:cubicBezTo>
                      <a:pt x="313531" y="22873"/>
                      <a:pt x="431006" y="-75552"/>
                      <a:pt x="595312" y="107010"/>
                    </a:cubicBezTo>
                    <a:cubicBezTo>
                      <a:pt x="759618" y="289572"/>
                      <a:pt x="1200150" y="1154760"/>
                      <a:pt x="1200150" y="1154760"/>
                    </a:cubicBezTo>
                    <a:lnTo>
                      <a:pt x="1200150" y="1154760"/>
                    </a:lnTo>
                  </a:path>
                </a:pathLst>
              </a:custGeom>
              <a:noFill/>
              <a:ln w="12700" cap="flat" cmpd="sng" algn="ctr">
                <a:solidFill>
                  <a:schemeClr val="tx1">
                    <a:lumMod val="60000"/>
                    <a:lumOff val="40000"/>
                  </a:schemeClr>
                </a:solidFill>
                <a:prstDash val="dash"/>
                <a:round/>
                <a:headEnd type="none" w="med" len="med"/>
                <a:tailEnd type="triangle" w="med" len="med"/>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600" b="0" i="0" u="none" strike="noStrike" cap="none" normalizeH="0" baseline="0" smtClean="0">
                  <a:ln>
                    <a:noFill/>
                  </a:ln>
                  <a:solidFill>
                    <a:schemeClr val="tx1">
                      <a:lumMod val="60000"/>
                      <a:lumOff val="40000"/>
                    </a:schemeClr>
                  </a:solidFill>
                  <a:effectLst/>
                  <a:latin typeface="Arial" charset="0"/>
                  <a:cs typeface="Arial" charset="0"/>
                </a:endParaRPr>
              </a:p>
            </p:txBody>
          </p:sp>
          <p:cxnSp>
            <p:nvCxnSpPr>
              <p:cNvPr id="26" name="Straight Connector 25"/>
              <p:cNvCxnSpPr/>
              <p:nvPr/>
            </p:nvCxnSpPr>
            <p:spPr bwMode="auto">
              <a:xfrm flipH="1">
                <a:off x="3834384" y="2761912"/>
                <a:ext cx="774220" cy="0"/>
              </a:xfrm>
              <a:prstGeom prst="line">
                <a:avLst/>
              </a:prstGeom>
              <a:solidFill>
                <a:schemeClr val="bg1"/>
              </a:solidFill>
              <a:ln w="12700" cap="flat" cmpd="sng" algn="ctr">
                <a:solidFill>
                  <a:schemeClr val="tx1"/>
                </a:solidFill>
                <a:prstDash val="dash"/>
                <a:round/>
                <a:headEnd type="none" w="med" len="med"/>
                <a:tailEnd type="none" w="med" len="med"/>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sp>
            <p:nvSpPr>
              <p:cNvPr id="27" name="TextBox 26"/>
              <p:cNvSpPr txBox="1"/>
              <p:nvPr/>
            </p:nvSpPr>
            <p:spPr>
              <a:xfrm>
                <a:off x="4160533" y="4134993"/>
                <a:ext cx="924205" cy="361017"/>
              </a:xfrm>
              <a:prstGeom prst="rect">
                <a:avLst/>
              </a:prstGeom>
              <a:noFill/>
            </p:spPr>
            <p:txBody>
              <a:bodyPr wrap="none" rtlCol="0">
                <a:spAutoFit/>
              </a:bodyPr>
              <a:lstStyle/>
              <a:p>
                <a:r>
                  <a:rPr lang="en-GB" sz="1400" dirty="0" smtClean="0">
                    <a:solidFill>
                      <a:srgbClr val="6A0F30"/>
                    </a:solidFill>
                    <a:latin typeface="Calibri" panose="020F0502020204030204" pitchFamily="34" charset="0"/>
                  </a:rPr>
                  <a:t>Present</a:t>
                </a:r>
                <a:endParaRPr lang="en-GB" sz="1400" dirty="0">
                  <a:solidFill>
                    <a:srgbClr val="6A0F30"/>
                  </a:solidFill>
                  <a:latin typeface="Calibri" panose="020F0502020204030204" pitchFamily="34" charset="0"/>
                </a:endParaRPr>
              </a:p>
            </p:txBody>
          </p:sp>
          <p:sp>
            <p:nvSpPr>
              <p:cNvPr id="28" name="TextBox 27"/>
              <p:cNvSpPr txBox="1"/>
              <p:nvPr/>
            </p:nvSpPr>
            <p:spPr>
              <a:xfrm>
                <a:off x="4892866" y="2266182"/>
                <a:ext cx="1312120" cy="613728"/>
              </a:xfrm>
              <a:prstGeom prst="rect">
                <a:avLst/>
              </a:prstGeom>
              <a:noFill/>
            </p:spPr>
            <p:txBody>
              <a:bodyPr wrap="none" rtlCol="0">
                <a:spAutoFit/>
              </a:bodyPr>
              <a:lstStyle/>
              <a:p>
                <a:r>
                  <a:rPr lang="en-GB" sz="1400" dirty="0" smtClean="0">
                    <a:solidFill>
                      <a:srgbClr val="6A0F30"/>
                    </a:solidFill>
                    <a:latin typeface="Calibri" panose="020F0502020204030204" pitchFamily="34" charset="0"/>
                  </a:rPr>
                  <a:t>Short-term </a:t>
                </a:r>
              </a:p>
              <a:p>
                <a:r>
                  <a:rPr lang="en-GB" sz="1400" dirty="0" smtClean="0">
                    <a:solidFill>
                      <a:srgbClr val="6A0F30"/>
                    </a:solidFill>
                    <a:latin typeface="Calibri" panose="020F0502020204030204" pitchFamily="34" charset="0"/>
                  </a:rPr>
                  <a:t>pragmatism</a:t>
                </a:r>
              </a:p>
            </p:txBody>
          </p:sp>
          <p:cxnSp>
            <p:nvCxnSpPr>
              <p:cNvPr id="29" name="Straight Arrow Connector 28"/>
              <p:cNvCxnSpPr/>
              <p:nvPr/>
            </p:nvCxnSpPr>
            <p:spPr bwMode="auto">
              <a:xfrm>
                <a:off x="3866702" y="2791943"/>
                <a:ext cx="0" cy="495663"/>
              </a:xfrm>
              <a:prstGeom prst="straightConnector1">
                <a:avLst/>
              </a:prstGeom>
              <a:solidFill>
                <a:schemeClr val="bg1"/>
              </a:solidFill>
              <a:ln w="12700" cap="flat" cmpd="sng" algn="ctr">
                <a:solidFill>
                  <a:schemeClr val="tx1"/>
                </a:solidFill>
                <a:prstDash val="solid"/>
                <a:round/>
                <a:headEnd type="triangle"/>
                <a:tailEnd type="triangle"/>
              </a:ln>
              <a:effectLst/>
              <a:extLst>
                <a:ext uri="{AF507438-7753-43e0-B8FC-AC1667EBCBE1}">
                  <a14:hiddenEffects xmlns="" xmlns:a14="http://schemas.microsoft.com/office/drawing/2010/main">
                    <a:effectLst>
                      <a:outerShdw dist="38099" dir="2700000" algn="ctr" rotWithShape="0">
                        <a:schemeClr val="bg2">
                          <a:alpha val="74998"/>
                        </a:schemeClr>
                      </a:outerShdw>
                    </a:effectLst>
                  </a14:hiddenEffects>
                </a:ext>
              </a:extLst>
            </p:spPr>
          </p:cxnSp>
          <p:sp>
            <p:nvSpPr>
              <p:cNvPr id="30" name="TextBox 29"/>
              <p:cNvSpPr txBox="1"/>
              <p:nvPr/>
            </p:nvSpPr>
            <p:spPr>
              <a:xfrm>
                <a:off x="2254890" y="2594643"/>
                <a:ext cx="1639644" cy="613728"/>
              </a:xfrm>
              <a:prstGeom prst="rect">
                <a:avLst/>
              </a:prstGeom>
              <a:noFill/>
            </p:spPr>
            <p:txBody>
              <a:bodyPr wrap="square" rtlCol="0">
                <a:spAutoFit/>
              </a:bodyPr>
              <a:lstStyle/>
              <a:p>
                <a:pPr algn="r"/>
                <a:r>
                  <a:rPr lang="en-GB" sz="1400" dirty="0" smtClean="0">
                    <a:solidFill>
                      <a:srgbClr val="6A0F30"/>
                    </a:solidFill>
                    <a:latin typeface="Calibri" panose="020F0502020204030204" pitchFamily="34" charset="0"/>
                  </a:rPr>
                  <a:t>Sustainability deficit</a:t>
                </a:r>
              </a:p>
            </p:txBody>
          </p:sp>
          <p:sp>
            <p:nvSpPr>
              <p:cNvPr id="31" name="TextBox 30"/>
              <p:cNvSpPr txBox="1"/>
              <p:nvPr/>
            </p:nvSpPr>
            <p:spPr>
              <a:xfrm rot="16200000">
                <a:off x="961781" y="2778268"/>
                <a:ext cx="1878631" cy="383521"/>
              </a:xfrm>
              <a:prstGeom prst="rect">
                <a:avLst/>
              </a:prstGeom>
              <a:noFill/>
            </p:spPr>
            <p:txBody>
              <a:bodyPr wrap="square" rtlCol="0">
                <a:spAutoFit/>
              </a:bodyPr>
              <a:lstStyle/>
              <a:p>
                <a:pPr algn="ctr"/>
                <a:r>
                  <a:rPr lang="en-GB" sz="1400" dirty="0" smtClean="0">
                    <a:solidFill>
                      <a:srgbClr val="6A0F30"/>
                    </a:solidFill>
                    <a:latin typeface="Calibri" panose="020F0502020204030204" pitchFamily="34" charset="0"/>
                  </a:rPr>
                  <a:t>Risk of collapse</a:t>
                </a:r>
              </a:p>
            </p:txBody>
          </p:sp>
        </p:grpSp>
        <p:sp>
          <p:nvSpPr>
            <p:cNvPr id="7" name="TextBox 6"/>
            <p:cNvSpPr txBox="1"/>
            <p:nvPr/>
          </p:nvSpPr>
          <p:spPr>
            <a:xfrm>
              <a:off x="1905278" y="6499482"/>
              <a:ext cx="3076483" cy="246221"/>
            </a:xfrm>
            <a:prstGeom prst="rect">
              <a:avLst/>
            </a:prstGeom>
            <a:noFill/>
          </p:spPr>
          <p:txBody>
            <a:bodyPr wrap="none" rtlCol="0">
              <a:spAutoFit/>
            </a:bodyPr>
            <a:lstStyle/>
            <a:p>
              <a:r>
                <a:rPr lang="en-GB" sz="1000" dirty="0" smtClean="0"/>
                <a:t>From: Fisher et al. 2007 Mind the sustainability gap</a:t>
              </a:r>
              <a:endParaRPr lang="en-GB" sz="1000" dirty="0"/>
            </a:p>
          </p:txBody>
        </p:sp>
      </p:grpSp>
    </p:spTree>
    <p:extLst>
      <p:ext uri="{BB962C8B-B14F-4D97-AF65-F5344CB8AC3E}">
        <p14:creationId xmlns:p14="http://schemas.microsoft.com/office/powerpoint/2010/main" val="398348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888" y="844907"/>
            <a:ext cx="8908741" cy="2167885"/>
          </a:xfrm>
        </p:spPr>
        <p:txBody>
          <a:bodyPr/>
          <a:lstStyle/>
          <a:p>
            <a:r>
              <a:rPr lang="en-GB" sz="2200" dirty="0" smtClean="0">
                <a:latin typeface="Calibri" panose="020F0502020204030204" pitchFamily="34" charset="0"/>
              </a:rPr>
              <a:t>Many interventions are treating symptoms not causes</a:t>
            </a:r>
          </a:p>
          <a:p>
            <a:r>
              <a:rPr lang="en-GB" sz="2200" dirty="0" smtClean="0">
                <a:latin typeface="Calibri" panose="020F0502020204030204" pitchFamily="34" charset="0"/>
              </a:rPr>
              <a:t>Interventions are often ‘technical adjustments’ rather than systemic changes </a:t>
            </a:r>
          </a:p>
          <a:p>
            <a:r>
              <a:rPr lang="en-GB" sz="2200" dirty="0" smtClean="0">
                <a:latin typeface="Calibri" panose="020F0502020204030204" pitchFamily="34" charset="0"/>
              </a:rPr>
              <a:t>Reinforcing (or at least accepting) systems rather than changing them</a:t>
            </a:r>
          </a:p>
          <a:p>
            <a:pPr marL="0" indent="0">
              <a:buNone/>
            </a:pPr>
            <a:endParaRPr lang="en-GB" sz="2200" dirty="0" smtClean="0">
              <a:latin typeface="Calibri" panose="020F0502020204030204" pitchFamily="34" charset="0"/>
            </a:endParaRPr>
          </a:p>
          <a:p>
            <a:endParaRPr lang="en-GB" sz="2200" dirty="0" smtClean="0">
              <a:latin typeface="Calibri" panose="020F0502020204030204" pitchFamily="34" charset="0"/>
            </a:endParaRPr>
          </a:p>
          <a:p>
            <a:pPr marL="0" indent="0">
              <a:buNone/>
            </a:pPr>
            <a:endParaRPr lang="en-GB" sz="2200" dirty="0">
              <a:latin typeface="Calibri" panose="020F0502020204030204" pitchFamily="34" charset="0"/>
            </a:endParaRPr>
          </a:p>
          <a:p>
            <a:r>
              <a:rPr lang="en-GB" sz="2200" dirty="0" smtClean="0">
                <a:latin typeface="Calibri" panose="020F0502020204030204" pitchFamily="34" charset="0"/>
              </a:rPr>
              <a:t>We need a more systemic understanding of the type of sustainability interventions available </a:t>
            </a:r>
          </a:p>
          <a:p>
            <a:r>
              <a:rPr lang="en-GB" sz="2200" dirty="0" smtClean="0">
                <a:latin typeface="Calibri" panose="020F0502020204030204" pitchFamily="34" charset="0"/>
              </a:rPr>
              <a:t>As a departure point we use the framework of Donella Meadows from her paper “Leverage Points” where to intervene in a system” (Meadows, 1999)</a:t>
            </a:r>
            <a:endParaRPr lang="en-GB" sz="2200" dirty="0">
              <a:latin typeface="Calibri" panose="020F0502020204030204" pitchFamily="34" charset="0"/>
            </a:endParaRPr>
          </a:p>
          <a:p>
            <a:pPr marL="0" indent="0">
              <a:buNone/>
            </a:pPr>
            <a:endParaRPr lang="en-GB" sz="2200" dirty="0" smtClean="0">
              <a:latin typeface="Calibri" panose="020F0502020204030204" pitchFamily="34" charset="0"/>
            </a:endParaRPr>
          </a:p>
          <a:p>
            <a:pPr marL="0" indent="0">
              <a:buNone/>
            </a:pPr>
            <a:endParaRPr lang="en-GB" dirty="0" smtClean="0"/>
          </a:p>
        </p:txBody>
      </p:sp>
      <p:sp>
        <p:nvSpPr>
          <p:cNvPr id="5"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2" name="Title 1"/>
          <p:cNvSpPr>
            <a:spLocks noGrp="1"/>
          </p:cNvSpPr>
          <p:nvPr>
            <p:ph type="title"/>
          </p:nvPr>
        </p:nvSpPr>
        <p:spPr>
          <a:xfrm>
            <a:off x="93216" y="0"/>
            <a:ext cx="8229600" cy="603250"/>
          </a:xfrm>
        </p:spPr>
        <p:txBody>
          <a:bodyPr/>
          <a:lstStyle/>
          <a:p>
            <a:r>
              <a:rPr lang="en-GB" dirty="0" smtClean="0">
                <a:solidFill>
                  <a:srgbClr val="6A0F30"/>
                </a:solidFill>
                <a:latin typeface="Calibri" panose="020F0502020204030204" pitchFamily="34" charset="0"/>
              </a:rPr>
              <a:t>Problem Setting: </a:t>
            </a:r>
            <a:r>
              <a:rPr lang="en-GB" dirty="0" smtClean="0">
                <a:solidFill>
                  <a:srgbClr val="FFFFFF"/>
                </a:solidFill>
                <a:latin typeface="Calibri" panose="020F0502020204030204" pitchFamily="34" charset="0"/>
              </a:rPr>
              <a:t>Rearranging deckchairs…</a:t>
            </a:r>
            <a:endParaRPr lang="en-GB" dirty="0">
              <a:solidFill>
                <a:srgbClr val="FFFFFF"/>
              </a:solidFill>
              <a:latin typeface="Calibri" panose="020F0502020204030204" pitchFamily="34" charset="0"/>
            </a:endParaRPr>
          </a:p>
        </p:txBody>
      </p:sp>
    </p:spTree>
    <p:extLst>
      <p:ext uri="{BB962C8B-B14F-4D97-AF65-F5344CB8AC3E}">
        <p14:creationId xmlns:p14="http://schemas.microsoft.com/office/powerpoint/2010/main" val="110266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346666" y="3328252"/>
            <a:ext cx="2057604" cy="954107"/>
          </a:xfrm>
          <a:prstGeom prst="rect">
            <a:avLst/>
          </a:prstGeom>
          <a:noFill/>
        </p:spPr>
        <p:txBody>
          <a:bodyPr wrap="square" rtlCol="0">
            <a:spAutoFit/>
          </a:bodyPr>
          <a:lstStyle/>
          <a:p>
            <a:pPr algn="ctr"/>
            <a:r>
              <a:rPr lang="en-GB" sz="2000" b="1" dirty="0" smtClean="0">
                <a:solidFill>
                  <a:schemeClr val="bg1">
                    <a:lumMod val="75000"/>
                  </a:schemeClr>
                </a:solidFill>
                <a:latin typeface="Calibri" panose="020F0502020204030204" pitchFamily="34" charset="0"/>
              </a:rPr>
              <a:t>Processes</a:t>
            </a:r>
          </a:p>
          <a:p>
            <a:pPr algn="ctr"/>
            <a:r>
              <a:rPr lang="en-GB" dirty="0" smtClean="0">
                <a:solidFill>
                  <a:schemeClr val="bg1">
                    <a:lumMod val="75000"/>
                  </a:schemeClr>
                </a:solidFill>
                <a:latin typeface="Calibri" panose="020F0502020204030204" pitchFamily="34" charset="0"/>
              </a:rPr>
              <a:t>Changing feedbacks and system rules</a:t>
            </a:r>
            <a:endParaRPr lang="en-GB" dirty="0">
              <a:solidFill>
                <a:schemeClr val="bg1">
                  <a:lumMod val="75000"/>
                </a:schemeClr>
              </a:solidFill>
              <a:latin typeface="Calibri" panose="020F0502020204030204" pitchFamily="34" charset="0"/>
            </a:endParaRPr>
          </a:p>
        </p:txBody>
      </p:sp>
      <p:sp>
        <p:nvSpPr>
          <p:cNvPr id="46" name="TextBox 45"/>
          <p:cNvSpPr txBox="1"/>
          <p:nvPr/>
        </p:nvSpPr>
        <p:spPr>
          <a:xfrm>
            <a:off x="1326345" y="3556190"/>
            <a:ext cx="2338799" cy="954107"/>
          </a:xfrm>
          <a:prstGeom prst="rect">
            <a:avLst/>
          </a:prstGeom>
          <a:noFill/>
        </p:spPr>
        <p:txBody>
          <a:bodyPr wrap="square" rtlCol="0">
            <a:spAutoFit/>
          </a:bodyPr>
          <a:lstStyle/>
          <a:p>
            <a:pPr algn="ctr"/>
            <a:r>
              <a:rPr lang="en-GB" sz="2000" b="1" dirty="0" smtClean="0">
                <a:solidFill>
                  <a:schemeClr val="bg1">
                    <a:lumMod val="75000"/>
                  </a:schemeClr>
                </a:solidFill>
                <a:latin typeface="Calibri" panose="020F0502020204030204" pitchFamily="34" charset="0"/>
              </a:rPr>
              <a:t>Material</a:t>
            </a:r>
          </a:p>
          <a:p>
            <a:pPr algn="ctr"/>
            <a:r>
              <a:rPr lang="en-GB" dirty="0" smtClean="0">
                <a:solidFill>
                  <a:schemeClr val="bg1">
                    <a:lumMod val="75000"/>
                  </a:schemeClr>
                </a:solidFill>
                <a:latin typeface="Calibri" panose="020F0502020204030204" pitchFamily="34" charset="0"/>
              </a:rPr>
              <a:t>Altering rewards and material flows</a:t>
            </a:r>
            <a:endParaRPr lang="en-GB" dirty="0">
              <a:solidFill>
                <a:schemeClr val="bg1">
                  <a:lumMod val="75000"/>
                </a:schemeClr>
              </a:solidFill>
              <a:latin typeface="Calibri" panose="020F0502020204030204" pitchFamily="34" charset="0"/>
            </a:endParaRPr>
          </a:p>
        </p:txBody>
      </p:sp>
      <p:sp>
        <p:nvSpPr>
          <p:cNvPr id="25" name="TextBox 24"/>
          <p:cNvSpPr txBox="1"/>
          <p:nvPr/>
        </p:nvSpPr>
        <p:spPr>
          <a:xfrm>
            <a:off x="1325401" y="3559274"/>
            <a:ext cx="2338799" cy="954107"/>
          </a:xfrm>
          <a:prstGeom prst="rect">
            <a:avLst/>
          </a:prstGeom>
          <a:noFill/>
        </p:spPr>
        <p:txBody>
          <a:bodyPr wrap="square" rtlCol="0">
            <a:spAutoFit/>
          </a:bodyPr>
          <a:lstStyle/>
          <a:p>
            <a:pPr algn="ctr"/>
            <a:r>
              <a:rPr lang="en-GB" sz="2000" b="1" dirty="0" smtClean="0">
                <a:solidFill>
                  <a:srgbClr val="6A0F30"/>
                </a:solidFill>
                <a:latin typeface="Calibri" panose="020F0502020204030204" pitchFamily="34" charset="0"/>
              </a:rPr>
              <a:t>Material</a:t>
            </a:r>
          </a:p>
          <a:p>
            <a:pPr algn="ctr"/>
            <a:r>
              <a:rPr lang="en-GB" dirty="0" smtClean="0">
                <a:latin typeface="Calibri" panose="020F0502020204030204" pitchFamily="34" charset="0"/>
              </a:rPr>
              <a:t>Altering rewards and material flows</a:t>
            </a:r>
            <a:endParaRPr lang="en-GB" dirty="0">
              <a:latin typeface="Calibri" panose="020F0502020204030204" pitchFamily="34" charset="0"/>
            </a:endParaRPr>
          </a:p>
        </p:txBody>
      </p:sp>
      <p:sp>
        <p:nvSpPr>
          <p:cNvPr id="24" name="TextBox 23"/>
          <p:cNvSpPr txBox="1"/>
          <p:nvPr/>
        </p:nvSpPr>
        <p:spPr>
          <a:xfrm>
            <a:off x="3284489" y="3321542"/>
            <a:ext cx="2196269" cy="954107"/>
          </a:xfrm>
          <a:prstGeom prst="rect">
            <a:avLst/>
          </a:prstGeom>
          <a:noFill/>
        </p:spPr>
        <p:txBody>
          <a:bodyPr wrap="square" rtlCol="0">
            <a:spAutoFit/>
          </a:bodyPr>
          <a:lstStyle/>
          <a:p>
            <a:pPr algn="ctr"/>
            <a:r>
              <a:rPr lang="en-GB" sz="2000" b="1" dirty="0" smtClean="0">
                <a:solidFill>
                  <a:srgbClr val="6A0F30"/>
                </a:solidFill>
                <a:latin typeface="Calibri" panose="020F0502020204030204" pitchFamily="34" charset="0"/>
              </a:rPr>
              <a:t>Processes</a:t>
            </a:r>
          </a:p>
          <a:p>
            <a:pPr algn="ctr"/>
            <a:r>
              <a:rPr lang="en-GB" dirty="0" smtClean="0">
                <a:latin typeface="Calibri" panose="020F0502020204030204" pitchFamily="34" charset="0"/>
              </a:rPr>
              <a:t>Changing feedbacks and system rules</a:t>
            </a:r>
            <a:endParaRPr lang="en-GB" dirty="0">
              <a:latin typeface="Calibri" panose="020F0502020204030204" pitchFamily="34" charset="0"/>
            </a:endParaRPr>
          </a:p>
        </p:txBody>
      </p:sp>
      <p:grpSp>
        <p:nvGrpSpPr>
          <p:cNvPr id="58" name="Group 57"/>
          <p:cNvGrpSpPr/>
          <p:nvPr/>
        </p:nvGrpSpPr>
        <p:grpSpPr>
          <a:xfrm>
            <a:off x="1354272" y="1721001"/>
            <a:ext cx="3765786" cy="1502572"/>
            <a:chOff x="3443580" y="4116884"/>
            <a:chExt cx="3765786" cy="1502572"/>
          </a:xfrm>
        </p:grpSpPr>
        <p:sp>
          <p:nvSpPr>
            <p:cNvPr id="59" name="Right Brace 58"/>
            <p:cNvSpPr/>
            <p:nvPr/>
          </p:nvSpPr>
          <p:spPr bwMode="auto">
            <a:xfrm rot="15779387">
              <a:off x="5147855" y="3557946"/>
              <a:ext cx="516753" cy="3606268"/>
            </a:xfrm>
            <a:prstGeom prst="rightBrace">
              <a:avLst/>
            </a:prstGeom>
            <a:noFill/>
            <a:ln w="158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2200" b="0" i="0" u="none" strike="noStrike" cap="none" normalizeH="0" baseline="0" dirty="0" smtClean="0">
                <a:ln>
                  <a:noFill/>
                </a:ln>
                <a:solidFill>
                  <a:schemeClr val="tx1"/>
                </a:solidFill>
                <a:effectLst/>
                <a:latin typeface="Calibri" panose="020F0502020204030204" pitchFamily="34" charset="0"/>
                <a:cs typeface="Arial" charset="0"/>
              </a:endParaRPr>
            </a:p>
          </p:txBody>
        </p:sp>
        <p:sp>
          <p:nvSpPr>
            <p:cNvPr id="60" name="TextBox 59"/>
            <p:cNvSpPr txBox="1"/>
            <p:nvPr/>
          </p:nvSpPr>
          <p:spPr>
            <a:xfrm>
              <a:off x="3443580" y="4116884"/>
              <a:ext cx="3745597" cy="1015663"/>
            </a:xfrm>
            <a:prstGeom prst="rect">
              <a:avLst/>
            </a:prstGeom>
            <a:noFill/>
          </p:spPr>
          <p:txBody>
            <a:bodyPr wrap="square" rtlCol="0">
              <a:spAutoFit/>
            </a:bodyPr>
            <a:lstStyle/>
            <a:p>
              <a:pPr algn="ctr"/>
              <a:r>
                <a:rPr lang="en-GB" sz="2000" dirty="0" smtClean="0">
                  <a:solidFill>
                    <a:schemeClr val="bg1">
                      <a:lumMod val="75000"/>
                    </a:schemeClr>
                  </a:solidFill>
                  <a:latin typeface="Calibri" panose="020F0502020204030204" pitchFamily="34" charset="0"/>
                </a:rPr>
                <a:t>Current interventions represent ‘shallow’ leverage for systemic change</a:t>
              </a:r>
              <a:endParaRPr lang="en-GB" sz="2000" dirty="0">
                <a:solidFill>
                  <a:schemeClr val="bg1">
                    <a:lumMod val="75000"/>
                  </a:schemeClr>
                </a:solidFill>
                <a:latin typeface="Calibri" panose="020F0502020204030204" pitchFamily="34" charset="0"/>
              </a:endParaRPr>
            </a:p>
          </p:txBody>
        </p:sp>
      </p:grpSp>
      <p:grpSp>
        <p:nvGrpSpPr>
          <p:cNvPr id="64" name="Group 63"/>
          <p:cNvGrpSpPr/>
          <p:nvPr/>
        </p:nvGrpSpPr>
        <p:grpSpPr>
          <a:xfrm>
            <a:off x="1360470" y="1708919"/>
            <a:ext cx="3756128" cy="1517850"/>
            <a:chOff x="3466258" y="6780992"/>
            <a:chExt cx="3756128" cy="1517850"/>
          </a:xfrm>
        </p:grpSpPr>
        <p:sp>
          <p:nvSpPr>
            <p:cNvPr id="66" name="TextBox 65"/>
            <p:cNvSpPr txBox="1"/>
            <p:nvPr/>
          </p:nvSpPr>
          <p:spPr>
            <a:xfrm>
              <a:off x="3466258" y="6780992"/>
              <a:ext cx="3745597" cy="1015663"/>
            </a:xfrm>
            <a:prstGeom prst="rect">
              <a:avLst/>
            </a:prstGeom>
            <a:noFill/>
          </p:spPr>
          <p:txBody>
            <a:bodyPr wrap="square" rtlCol="0">
              <a:spAutoFit/>
            </a:bodyPr>
            <a:lstStyle/>
            <a:p>
              <a:pPr algn="ctr"/>
              <a:r>
                <a:rPr lang="en-GB" sz="2000" dirty="0" smtClean="0">
                  <a:latin typeface="Calibri" panose="020F0502020204030204" pitchFamily="34" charset="0"/>
                </a:rPr>
                <a:t>Current interventions represent ‘shallow’ leverage for systemic change</a:t>
              </a:r>
              <a:endParaRPr lang="en-GB" sz="2000" dirty="0">
                <a:latin typeface="Calibri" panose="020F0502020204030204" pitchFamily="34" charset="0"/>
              </a:endParaRPr>
            </a:p>
          </p:txBody>
        </p:sp>
        <p:sp>
          <p:nvSpPr>
            <p:cNvPr id="65" name="Right Brace 64"/>
            <p:cNvSpPr/>
            <p:nvPr/>
          </p:nvSpPr>
          <p:spPr bwMode="auto">
            <a:xfrm rot="15786413">
              <a:off x="5168649" y="6245106"/>
              <a:ext cx="516753" cy="3590720"/>
            </a:xfrm>
            <a:prstGeom prst="rightBrace">
              <a:avLst/>
            </a:prstGeom>
            <a:noFill/>
            <a:ln w="15875" cap="flat" cmpd="sng" algn="ctr">
              <a:solidFill>
                <a:srgbClr val="6A0F30"/>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2200" b="0" i="0" u="none" strike="noStrike" cap="none" normalizeH="0" baseline="0" dirty="0" smtClean="0">
                <a:ln>
                  <a:noFill/>
                </a:ln>
                <a:solidFill>
                  <a:schemeClr val="tx1"/>
                </a:solidFill>
                <a:effectLst/>
                <a:latin typeface="Calibri" panose="020F0502020204030204" pitchFamily="34" charset="0"/>
                <a:cs typeface="Arial" charset="0"/>
              </a:endParaRPr>
            </a:p>
          </p:txBody>
        </p:sp>
      </p:grpSp>
      <p:sp>
        <p:nvSpPr>
          <p:cNvPr id="22" name="TextBox 21"/>
          <p:cNvSpPr txBox="1"/>
          <p:nvPr/>
        </p:nvSpPr>
        <p:spPr>
          <a:xfrm>
            <a:off x="7169771" y="2626938"/>
            <a:ext cx="2080099" cy="954107"/>
          </a:xfrm>
          <a:prstGeom prst="rect">
            <a:avLst/>
          </a:prstGeom>
          <a:noFill/>
        </p:spPr>
        <p:txBody>
          <a:bodyPr wrap="square" rtlCol="0">
            <a:spAutoFit/>
          </a:bodyPr>
          <a:lstStyle/>
          <a:p>
            <a:pPr algn="ctr"/>
            <a:r>
              <a:rPr lang="en-GB" sz="2000" b="1" dirty="0" smtClean="0">
                <a:solidFill>
                  <a:srgbClr val="6A0F30"/>
                </a:solidFill>
                <a:latin typeface="Calibri" panose="020F0502020204030204" pitchFamily="34" charset="0"/>
              </a:rPr>
              <a:t>Intent </a:t>
            </a:r>
          </a:p>
          <a:p>
            <a:r>
              <a:rPr lang="en-GB" dirty="0" smtClean="0">
                <a:latin typeface="Calibri" panose="020F0502020204030204" pitchFamily="34" charset="0"/>
              </a:rPr>
              <a:t>Changing mind-sets </a:t>
            </a:r>
          </a:p>
          <a:p>
            <a:pPr algn="ctr"/>
            <a:r>
              <a:rPr lang="en-GB" dirty="0" smtClean="0">
                <a:latin typeface="Calibri" panose="020F0502020204030204" pitchFamily="34" charset="0"/>
              </a:rPr>
              <a:t>and paradigms</a:t>
            </a:r>
            <a:endParaRPr lang="en-GB" dirty="0">
              <a:latin typeface="Calibri" panose="020F0502020204030204" pitchFamily="34" charset="0"/>
            </a:endParaRPr>
          </a:p>
        </p:txBody>
      </p:sp>
      <p:sp>
        <p:nvSpPr>
          <p:cNvPr id="21" name="TextBox 20"/>
          <p:cNvSpPr txBox="1"/>
          <p:nvPr/>
        </p:nvSpPr>
        <p:spPr>
          <a:xfrm>
            <a:off x="5123312" y="2737390"/>
            <a:ext cx="2349913" cy="1231106"/>
          </a:xfrm>
          <a:prstGeom prst="rect">
            <a:avLst/>
          </a:prstGeom>
          <a:noFill/>
        </p:spPr>
        <p:txBody>
          <a:bodyPr wrap="square" rtlCol="0">
            <a:spAutoFit/>
          </a:bodyPr>
          <a:lstStyle/>
          <a:p>
            <a:pPr algn="ctr"/>
            <a:r>
              <a:rPr lang="en-GB" sz="2000" b="1" dirty="0" smtClean="0">
                <a:solidFill>
                  <a:srgbClr val="6A0F30"/>
                </a:solidFill>
                <a:latin typeface="Calibri" panose="020F0502020204030204" pitchFamily="34" charset="0"/>
              </a:rPr>
              <a:t>Design</a:t>
            </a:r>
          </a:p>
          <a:p>
            <a:pPr algn="ctr"/>
            <a:r>
              <a:rPr lang="en-GB" dirty="0" smtClean="0">
                <a:latin typeface="Calibri" panose="020F0502020204030204" pitchFamily="34" charset="0"/>
              </a:rPr>
              <a:t>Redefining goals, information flows and self-organization</a:t>
            </a:r>
            <a:endParaRPr lang="en-GB" dirty="0">
              <a:latin typeface="Calibri" panose="020F0502020204030204" pitchFamily="34" charset="0"/>
            </a:endParaRPr>
          </a:p>
        </p:txBody>
      </p:sp>
      <p:grpSp>
        <p:nvGrpSpPr>
          <p:cNvPr id="23" name="Group 22"/>
          <p:cNvGrpSpPr/>
          <p:nvPr/>
        </p:nvGrpSpPr>
        <p:grpSpPr>
          <a:xfrm>
            <a:off x="146510" y="4468221"/>
            <a:ext cx="8454563" cy="1309759"/>
            <a:chOff x="237289" y="3472090"/>
            <a:chExt cx="8454563" cy="1309759"/>
          </a:xfrm>
        </p:grpSpPr>
        <p:grpSp>
          <p:nvGrpSpPr>
            <p:cNvPr id="26" name="Group 25"/>
            <p:cNvGrpSpPr/>
            <p:nvPr/>
          </p:nvGrpSpPr>
          <p:grpSpPr>
            <a:xfrm>
              <a:off x="237289" y="3472090"/>
              <a:ext cx="8454563" cy="1309759"/>
              <a:chOff x="237289" y="3472090"/>
              <a:chExt cx="8454563" cy="1309759"/>
            </a:xfrm>
          </p:grpSpPr>
          <p:grpSp>
            <p:nvGrpSpPr>
              <p:cNvPr id="28" name="Group 27"/>
              <p:cNvGrpSpPr/>
              <p:nvPr/>
            </p:nvGrpSpPr>
            <p:grpSpPr>
              <a:xfrm>
                <a:off x="237289" y="3472090"/>
                <a:ext cx="8454563" cy="992587"/>
                <a:chOff x="467544" y="3972059"/>
                <a:chExt cx="8454563" cy="992587"/>
              </a:xfrm>
            </p:grpSpPr>
            <p:sp>
              <p:nvSpPr>
                <p:cNvPr id="32" name="Isosceles Triangle 31"/>
                <p:cNvSpPr/>
                <p:nvPr/>
              </p:nvSpPr>
              <p:spPr bwMode="auto">
                <a:xfrm>
                  <a:off x="2339752" y="4835293"/>
                  <a:ext cx="195686" cy="109459"/>
                </a:xfrm>
                <a:prstGeom prst="triangle">
                  <a:avLst/>
                </a:prstGeom>
                <a:solidFill>
                  <a:schemeClr val="bg1"/>
                </a:solidFill>
                <a:ln w="12700" cap="flat" cmpd="sng" algn="ctr">
                  <a:solidFill>
                    <a:schemeClr val="tx1"/>
                  </a:solidFill>
                  <a:prstDash val="solid"/>
                  <a:round/>
                  <a:headEnd type="none" w="med" len="med"/>
                  <a:tailEnd type="none" w="med" len="med"/>
                </a:ln>
                <a:effectLst>
                  <a:outerShdw dist="25400" dir="2700000" algn="ctr" rotWithShape="0">
                    <a:schemeClr val="bg2">
                      <a:alpha val="74998"/>
                    </a:schemeClr>
                  </a:outerShdw>
                </a:effectLs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Calibri" panose="020F0502020204030204" pitchFamily="34" charset="0"/>
                    <a:cs typeface="Arial" charset="0"/>
                  </a:endParaRPr>
                </a:p>
              </p:txBody>
            </p:sp>
            <p:sp>
              <p:nvSpPr>
                <p:cNvPr id="33" name="Rectangle 32"/>
                <p:cNvSpPr/>
                <p:nvPr/>
              </p:nvSpPr>
              <p:spPr bwMode="auto">
                <a:xfrm rot="21123353">
                  <a:off x="1652666" y="4363208"/>
                  <a:ext cx="7269441" cy="45719"/>
                </a:xfrm>
                <a:prstGeom prst="rect">
                  <a:avLst/>
                </a:prstGeom>
                <a:solidFill>
                  <a:schemeClr val="bg1"/>
                </a:solidFill>
                <a:ln w="12700" cap="flat" cmpd="sng" algn="ctr">
                  <a:solidFill>
                    <a:schemeClr val="tx1"/>
                  </a:solidFill>
                  <a:prstDash val="solid"/>
                  <a:round/>
                  <a:headEnd type="none" w="med" len="med"/>
                  <a:tailEnd type="none" w="med" len="med"/>
                </a:ln>
                <a:effectLst>
                  <a:outerShdw blurRad="50800" dist="38100" dir="8100000" algn="tr" rotWithShape="0">
                    <a:prstClr val="black">
                      <a:alpha val="40000"/>
                    </a:prstClr>
                  </a:outerShdw>
                </a:effectLs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Calibri" panose="020F0502020204030204" pitchFamily="34" charset="0"/>
                    <a:cs typeface="Arial" charset="0"/>
                  </a:endParaRPr>
                </a:p>
              </p:txBody>
            </p:sp>
            <p:cxnSp>
              <p:nvCxnSpPr>
                <p:cNvPr id="34" name="Straight Connector 33"/>
                <p:cNvCxnSpPr/>
                <p:nvPr/>
              </p:nvCxnSpPr>
              <p:spPr bwMode="auto">
                <a:xfrm flipV="1">
                  <a:off x="467544" y="4955456"/>
                  <a:ext cx="2465712" cy="9190"/>
                </a:xfrm>
                <a:prstGeom prst="line">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cxnSp>
            <p:sp>
              <p:nvSpPr>
                <p:cNvPr id="41" name="Oval 40"/>
                <p:cNvSpPr/>
                <p:nvPr/>
              </p:nvSpPr>
              <p:spPr bwMode="auto">
                <a:xfrm>
                  <a:off x="939286" y="3972059"/>
                  <a:ext cx="1008112" cy="972693"/>
                </a:xfrm>
                <a:prstGeom prst="ellipse">
                  <a:avLst/>
                </a:prstGeom>
                <a:solidFill>
                  <a:schemeClr val="bg1"/>
                </a:solidFill>
                <a:ln w="12700" cap="flat" cmpd="sng" algn="ctr">
                  <a:solidFill>
                    <a:schemeClr val="tx1"/>
                  </a:solidFill>
                  <a:prstDash val="solid"/>
                  <a:round/>
                  <a:headEnd type="none" w="med" len="med"/>
                  <a:tailEnd type="none" w="med" len="med"/>
                </a:ln>
                <a:effectLst>
                  <a:outerShdw blurRad="50800" dist="38100" dir="10800000" algn="r" rotWithShape="0">
                    <a:prstClr val="black">
                      <a:alpha val="40000"/>
                    </a:prstClr>
                  </a:outerShdw>
                </a:effectLst>
                <a:extLst/>
              </p:spPr>
              <p:txBody>
                <a:bodyPr vert="horz" wrap="square" lIns="90000" tIns="46800" rIns="90000" bIns="46800" numCol="1" rtlCol="0" anchor="t" anchorCtr="0" compatLnSpc="1">
                  <a:prstTxWarp prst="textNoShape">
                    <a:avLst/>
                  </a:prstTxWarp>
                </a:bodyPr>
                <a:lstStyle/>
                <a:p>
                  <a:pPr marL="90488" defTabSz="957263" fontAlgn="base">
                    <a:spcBef>
                      <a:spcPct val="0"/>
                    </a:spcBef>
                    <a:spcAft>
                      <a:spcPct val="0"/>
                    </a:spcAft>
                  </a:pPr>
                  <a:endParaRPr kumimoji="0" lang="en-GB" sz="1400" b="0" i="0" u="none" strike="noStrike" cap="none" normalizeH="0" baseline="0" dirty="0" smtClean="0">
                    <a:ln>
                      <a:noFill/>
                    </a:ln>
                    <a:solidFill>
                      <a:schemeClr val="tx1"/>
                    </a:solidFill>
                    <a:effectLst/>
                    <a:latin typeface="Calibri" panose="020F0502020204030204" pitchFamily="34" charset="0"/>
                    <a:cs typeface="Arial" charset="0"/>
                  </a:endParaRPr>
                </a:p>
              </p:txBody>
            </p:sp>
            <p:sp>
              <p:nvSpPr>
                <p:cNvPr id="42" name="Rectangle 41"/>
                <p:cNvSpPr/>
                <p:nvPr/>
              </p:nvSpPr>
              <p:spPr>
                <a:xfrm>
                  <a:off x="936781" y="4263763"/>
                  <a:ext cx="1018227" cy="400110"/>
                </a:xfrm>
                <a:prstGeom prst="rect">
                  <a:avLst/>
                </a:prstGeom>
              </p:spPr>
              <p:txBody>
                <a:bodyPr wrap="none">
                  <a:spAutoFit/>
                </a:bodyPr>
                <a:lstStyle/>
                <a:p>
                  <a:pPr marL="90488" defTabSz="957263" fontAlgn="base">
                    <a:spcBef>
                      <a:spcPct val="0"/>
                    </a:spcBef>
                    <a:spcAft>
                      <a:spcPct val="0"/>
                    </a:spcAft>
                  </a:pPr>
                  <a:r>
                    <a:rPr lang="en-GB" sz="2000" b="1" dirty="0" smtClean="0">
                      <a:latin typeface="Calibri" panose="020F0502020204030204" pitchFamily="34" charset="0"/>
                    </a:rPr>
                    <a:t>system</a:t>
                  </a:r>
                  <a:endParaRPr lang="en-GB" b="1" dirty="0">
                    <a:latin typeface="Calibri" panose="020F0502020204030204" pitchFamily="34" charset="0"/>
                    <a:cs typeface="Arial" charset="0"/>
                  </a:endParaRPr>
                </a:p>
              </p:txBody>
            </p:sp>
          </p:grpSp>
          <p:sp>
            <p:nvSpPr>
              <p:cNvPr id="29" name="TextBox 28"/>
              <p:cNvSpPr txBox="1"/>
              <p:nvPr/>
            </p:nvSpPr>
            <p:spPr>
              <a:xfrm rot="21126764">
                <a:off x="4810049" y="4135518"/>
                <a:ext cx="2776613" cy="646331"/>
              </a:xfrm>
              <a:prstGeom prst="rect">
                <a:avLst/>
              </a:prstGeom>
              <a:noFill/>
            </p:spPr>
            <p:txBody>
              <a:bodyPr wrap="square" rtlCol="0">
                <a:spAutoFit/>
              </a:bodyPr>
              <a:lstStyle/>
              <a:p>
                <a:pPr algn="ctr"/>
                <a:r>
                  <a:rPr lang="en-GB" dirty="0" smtClean="0">
                    <a:latin typeface="Calibri" panose="020F0502020204030204" pitchFamily="34" charset="0"/>
                  </a:rPr>
                  <a:t>Potential leverage for systemic change</a:t>
                </a:r>
                <a:endParaRPr lang="en-GB" dirty="0">
                  <a:latin typeface="Calibri" panose="020F0502020204030204" pitchFamily="34" charset="0"/>
                </a:endParaRPr>
              </a:p>
            </p:txBody>
          </p:sp>
          <p:sp>
            <p:nvSpPr>
              <p:cNvPr id="30" name="TextBox 29"/>
              <p:cNvSpPr txBox="1"/>
              <p:nvPr/>
            </p:nvSpPr>
            <p:spPr>
              <a:xfrm>
                <a:off x="2705506" y="4260117"/>
                <a:ext cx="568489" cy="369332"/>
              </a:xfrm>
              <a:prstGeom prst="rect">
                <a:avLst/>
              </a:prstGeom>
              <a:noFill/>
            </p:spPr>
            <p:txBody>
              <a:bodyPr wrap="none" rtlCol="0">
                <a:spAutoFit/>
              </a:bodyPr>
              <a:lstStyle/>
              <a:p>
                <a:r>
                  <a:rPr lang="en-GB" dirty="0" smtClean="0">
                    <a:latin typeface="Calibri" panose="020F0502020204030204" pitchFamily="34" charset="0"/>
                  </a:rPr>
                  <a:t>Low</a:t>
                </a:r>
                <a:endParaRPr lang="en-GB" dirty="0">
                  <a:latin typeface="Calibri" panose="020F0502020204030204" pitchFamily="34" charset="0"/>
                </a:endParaRPr>
              </a:p>
            </p:txBody>
          </p:sp>
          <p:sp>
            <p:nvSpPr>
              <p:cNvPr id="31" name="TextBox 30"/>
              <p:cNvSpPr txBox="1"/>
              <p:nvPr/>
            </p:nvSpPr>
            <p:spPr>
              <a:xfrm>
                <a:off x="8052272" y="3516766"/>
                <a:ext cx="612668" cy="369332"/>
              </a:xfrm>
              <a:prstGeom prst="rect">
                <a:avLst/>
              </a:prstGeom>
              <a:noFill/>
            </p:spPr>
            <p:txBody>
              <a:bodyPr wrap="none" rtlCol="0">
                <a:spAutoFit/>
              </a:bodyPr>
              <a:lstStyle/>
              <a:p>
                <a:r>
                  <a:rPr lang="en-GB" dirty="0" smtClean="0">
                    <a:latin typeface="Calibri" panose="020F0502020204030204" pitchFamily="34" charset="0"/>
                  </a:rPr>
                  <a:t>High</a:t>
                </a:r>
                <a:endParaRPr lang="en-GB" dirty="0">
                  <a:latin typeface="Calibri" panose="020F0502020204030204" pitchFamily="34" charset="0"/>
                </a:endParaRPr>
              </a:p>
            </p:txBody>
          </p:sp>
        </p:grpSp>
        <p:sp>
          <p:nvSpPr>
            <p:cNvPr id="27" name="Left-Right Arrow 26"/>
            <p:cNvSpPr/>
            <p:nvPr/>
          </p:nvSpPr>
          <p:spPr bwMode="auto">
            <a:xfrm rot="21123909">
              <a:off x="3577211" y="3928354"/>
              <a:ext cx="4273297" cy="259610"/>
            </a:xfrm>
            <a:prstGeom prst="leftRight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Calibri" panose="020F0502020204030204" pitchFamily="34" charset="0"/>
                <a:cs typeface="Arial" charset="0"/>
              </a:endParaRPr>
            </a:p>
          </p:txBody>
        </p:sp>
      </p:grpSp>
      <p:sp>
        <p:nvSpPr>
          <p:cNvPr id="2" name="Down Arrow 1"/>
          <p:cNvSpPr/>
          <p:nvPr/>
        </p:nvSpPr>
        <p:spPr bwMode="auto">
          <a:xfrm>
            <a:off x="2272712" y="4476535"/>
            <a:ext cx="400310" cy="634207"/>
          </a:xfrm>
          <a:prstGeom prst="down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Calibri" panose="020F0502020204030204" pitchFamily="34" charset="0"/>
              <a:cs typeface="Arial" charset="0"/>
            </a:endParaRPr>
          </a:p>
        </p:txBody>
      </p:sp>
      <p:sp>
        <p:nvSpPr>
          <p:cNvPr id="55" name="Down Arrow 54"/>
          <p:cNvSpPr/>
          <p:nvPr/>
        </p:nvSpPr>
        <p:spPr bwMode="auto">
          <a:xfrm>
            <a:off x="4182469" y="4222885"/>
            <a:ext cx="400310" cy="634207"/>
          </a:xfrm>
          <a:prstGeom prst="down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Calibri" panose="020F0502020204030204" pitchFamily="34" charset="0"/>
              <a:cs typeface="Arial" charset="0"/>
            </a:endParaRPr>
          </a:p>
        </p:txBody>
      </p:sp>
      <p:sp>
        <p:nvSpPr>
          <p:cNvPr id="56" name="Down Arrow 55"/>
          <p:cNvSpPr/>
          <p:nvPr/>
        </p:nvSpPr>
        <p:spPr bwMode="auto">
          <a:xfrm>
            <a:off x="6060183" y="3946041"/>
            <a:ext cx="400310" cy="634207"/>
          </a:xfrm>
          <a:prstGeom prst="down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Calibri" panose="020F0502020204030204" pitchFamily="34" charset="0"/>
              <a:cs typeface="Arial" charset="0"/>
            </a:endParaRPr>
          </a:p>
        </p:txBody>
      </p:sp>
      <p:sp>
        <p:nvSpPr>
          <p:cNvPr id="57" name="Down Arrow 56"/>
          <p:cNvSpPr/>
          <p:nvPr/>
        </p:nvSpPr>
        <p:spPr bwMode="auto">
          <a:xfrm>
            <a:off x="7876741" y="3685845"/>
            <a:ext cx="400310" cy="634207"/>
          </a:xfrm>
          <a:prstGeom prst="down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Calibri" panose="020F0502020204030204" pitchFamily="34" charset="0"/>
              <a:cs typeface="Arial" charset="0"/>
            </a:endParaRPr>
          </a:p>
        </p:txBody>
      </p:sp>
      <p:grpSp>
        <p:nvGrpSpPr>
          <p:cNvPr id="61" name="Group 60"/>
          <p:cNvGrpSpPr/>
          <p:nvPr/>
        </p:nvGrpSpPr>
        <p:grpSpPr>
          <a:xfrm>
            <a:off x="5212851" y="1287462"/>
            <a:ext cx="3523030" cy="1440044"/>
            <a:chOff x="1254635" y="4464855"/>
            <a:chExt cx="3523030" cy="1440044"/>
          </a:xfrm>
        </p:grpSpPr>
        <p:sp>
          <p:nvSpPr>
            <p:cNvPr id="62" name="TextBox 61"/>
            <p:cNvSpPr txBox="1"/>
            <p:nvPr/>
          </p:nvSpPr>
          <p:spPr>
            <a:xfrm>
              <a:off x="1254635" y="4464855"/>
              <a:ext cx="3523030" cy="1015663"/>
            </a:xfrm>
            <a:prstGeom prst="rect">
              <a:avLst/>
            </a:prstGeom>
            <a:noFill/>
          </p:spPr>
          <p:txBody>
            <a:bodyPr wrap="square" rtlCol="0">
              <a:spAutoFit/>
            </a:bodyPr>
            <a:lstStyle/>
            <a:p>
              <a:pPr algn="ctr"/>
              <a:r>
                <a:rPr lang="en-GB" sz="2000" dirty="0">
                  <a:latin typeface="Calibri" panose="020F0502020204030204" pitchFamily="34" charset="0"/>
                </a:rPr>
                <a:t>Deeper leverage points have great potential, but are under-researched</a:t>
              </a:r>
            </a:p>
          </p:txBody>
        </p:sp>
        <p:sp>
          <p:nvSpPr>
            <p:cNvPr id="63" name="Right Brace 62"/>
            <p:cNvSpPr/>
            <p:nvPr/>
          </p:nvSpPr>
          <p:spPr bwMode="auto">
            <a:xfrm rot="15728077">
              <a:off x="2763209" y="4102680"/>
              <a:ext cx="504056" cy="3100381"/>
            </a:xfrm>
            <a:prstGeom prst="rightBrace">
              <a:avLst/>
            </a:prstGeom>
            <a:noFill/>
            <a:ln w="15875" cap="flat" cmpd="sng" algn="ctr">
              <a:solidFill>
                <a:srgbClr val="6A0F30"/>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2200" b="0" i="0" u="none" strike="noStrike" cap="none" normalizeH="0" baseline="0" dirty="0" smtClean="0">
                <a:ln>
                  <a:noFill/>
                </a:ln>
                <a:solidFill>
                  <a:srgbClr val="3C5919"/>
                </a:solidFill>
                <a:effectLst/>
                <a:latin typeface="Calibri" panose="020F0502020204030204" pitchFamily="34" charset="0"/>
                <a:cs typeface="Arial" charset="0"/>
              </a:endParaRPr>
            </a:p>
          </p:txBody>
        </p:sp>
      </p:grpSp>
      <p:sp>
        <p:nvSpPr>
          <p:cNvPr id="36"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37" name="Title 1"/>
          <p:cNvSpPr>
            <a:spLocks noGrp="1"/>
          </p:cNvSpPr>
          <p:nvPr>
            <p:ph type="title"/>
          </p:nvPr>
        </p:nvSpPr>
        <p:spPr>
          <a:xfrm>
            <a:off x="93216" y="0"/>
            <a:ext cx="8229600" cy="603250"/>
          </a:xfrm>
        </p:spPr>
        <p:txBody>
          <a:bodyPr/>
          <a:lstStyle/>
          <a:p>
            <a:r>
              <a:rPr lang="en-GB" dirty="0" smtClean="0">
                <a:solidFill>
                  <a:srgbClr val="6A0F30"/>
                </a:solidFill>
                <a:latin typeface="Calibri" panose="020F0502020204030204" pitchFamily="34" charset="0"/>
              </a:rPr>
              <a:t>Our approach: </a:t>
            </a:r>
            <a:r>
              <a:rPr lang="en-GB" dirty="0" smtClean="0">
                <a:solidFill>
                  <a:schemeClr val="bg1"/>
                </a:solidFill>
                <a:latin typeface="Calibri" panose="020F0502020204030204" pitchFamily="34" charset="0"/>
              </a:rPr>
              <a:t>Leverage points</a:t>
            </a:r>
            <a:endParaRPr lang="en-GB" dirty="0">
              <a:solidFill>
                <a:schemeClr val="bg1"/>
              </a:solidFill>
              <a:latin typeface="Calibri" panose="020F0502020204030204" pitchFamily="34" charset="0"/>
            </a:endParaRPr>
          </a:p>
        </p:txBody>
      </p:sp>
      <p:sp>
        <p:nvSpPr>
          <p:cNvPr id="38" name="TextBox 37"/>
          <p:cNvSpPr txBox="1"/>
          <p:nvPr/>
        </p:nvSpPr>
        <p:spPr>
          <a:xfrm>
            <a:off x="93216" y="5759294"/>
            <a:ext cx="3745597" cy="276999"/>
          </a:xfrm>
          <a:prstGeom prst="rect">
            <a:avLst/>
          </a:prstGeom>
          <a:noFill/>
        </p:spPr>
        <p:txBody>
          <a:bodyPr wrap="square" rtlCol="0">
            <a:spAutoFit/>
          </a:bodyPr>
          <a:lstStyle/>
          <a:p>
            <a:pPr algn="ctr"/>
            <a:r>
              <a:rPr lang="en-GB" sz="1200" dirty="0" smtClean="0">
                <a:latin typeface="Calibri" panose="020F0502020204030204" pitchFamily="34" charset="0"/>
              </a:rPr>
              <a:t>Adapted from Meadows (1999)</a:t>
            </a:r>
            <a:endParaRPr lang="en-GB" sz="1200" dirty="0">
              <a:latin typeface="Calibri" panose="020F0502020204030204" pitchFamily="34" charset="0"/>
            </a:endParaRPr>
          </a:p>
        </p:txBody>
      </p:sp>
    </p:spTree>
    <p:extLst>
      <p:ext uri="{BB962C8B-B14F-4D97-AF65-F5344CB8AC3E}">
        <p14:creationId xmlns:p14="http://schemas.microsoft.com/office/powerpoint/2010/main" val="301566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25"/>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4"/>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64"/>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6" grpId="0"/>
      <p:bldP spid="25" grpId="0"/>
      <p:bldP spid="25" grpId="1"/>
      <p:bldP spid="24" grpId="0"/>
      <p:bldP spid="24" grpId="1"/>
      <p:bldP spid="22" grpId="0"/>
      <p:bldP spid="21" grpId="0"/>
      <p:bldP spid="2" grpId="0" animBg="1"/>
      <p:bldP spid="55" grpId="0" animBg="1"/>
      <p:bldP spid="56" grpId="0" animBg="1"/>
      <p:bldP spid="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feld 13"/>
          <p:cNvSpPr txBox="1"/>
          <p:nvPr/>
        </p:nvSpPr>
        <p:spPr>
          <a:xfrm>
            <a:off x="6055611" y="1318491"/>
            <a:ext cx="3101089" cy="2345257"/>
          </a:xfrm>
          <a:prstGeom prst="rect">
            <a:avLst/>
          </a:prstGeom>
          <a:solidFill>
            <a:schemeClr val="bg1"/>
          </a:solidFill>
        </p:spPr>
        <p:txBody>
          <a:bodyPr wrap="square" rtlCol="0">
            <a:spAutoFit/>
          </a:bodyPr>
          <a:lstStyle/>
          <a:p>
            <a:pPr>
              <a:lnSpc>
                <a:spcPct val="120000"/>
              </a:lnSpc>
            </a:pPr>
            <a:r>
              <a:rPr lang="en-GB" sz="2200" b="1" dirty="0" smtClean="0">
                <a:solidFill>
                  <a:srgbClr val="6A0F30"/>
                </a:solidFill>
                <a:latin typeface="Calibri" panose="020F0502020204030204" pitchFamily="34" charset="0"/>
              </a:rPr>
              <a:t>RECONNECT (intent)</a:t>
            </a:r>
          </a:p>
          <a:p>
            <a:pPr>
              <a:lnSpc>
                <a:spcPct val="120000"/>
              </a:lnSpc>
            </a:pPr>
            <a:r>
              <a:rPr lang="en-GB" sz="2000" dirty="0" smtClean="0">
                <a:latin typeface="Calibri" panose="020F0502020204030204" pitchFamily="34" charset="0"/>
              </a:rPr>
              <a:t>Fostering mindful connections between people and ecosystems, both in material and non-material terms</a:t>
            </a:r>
            <a:endParaRPr lang="en-GB" sz="2000" dirty="0">
              <a:latin typeface="Calibri" panose="020F0502020204030204" pitchFamily="34" charset="0"/>
            </a:endParaRPr>
          </a:p>
        </p:txBody>
      </p:sp>
      <p:sp>
        <p:nvSpPr>
          <p:cNvPr id="16" name="Textfeld 9"/>
          <p:cNvSpPr txBox="1"/>
          <p:nvPr/>
        </p:nvSpPr>
        <p:spPr>
          <a:xfrm>
            <a:off x="0" y="1318491"/>
            <a:ext cx="2842530" cy="2334998"/>
          </a:xfrm>
          <a:prstGeom prst="rect">
            <a:avLst/>
          </a:prstGeom>
          <a:solidFill>
            <a:srgbClr val="FFFFFF"/>
          </a:solidFill>
        </p:spPr>
        <p:txBody>
          <a:bodyPr wrap="square" rtlCol="0">
            <a:spAutoFit/>
          </a:bodyPr>
          <a:lstStyle/>
          <a:p>
            <a:pPr algn="r">
              <a:lnSpc>
                <a:spcPct val="120000"/>
              </a:lnSpc>
            </a:pPr>
            <a:r>
              <a:rPr lang="de-DE" sz="2200" b="1" dirty="0" smtClean="0">
                <a:solidFill>
                  <a:srgbClr val="6A0F30"/>
                </a:solidFill>
                <a:latin typeface="Calibri" panose="020F0502020204030204" pitchFamily="34" charset="0"/>
              </a:rPr>
              <a:t>RESTRUCTURE (design)</a:t>
            </a:r>
            <a:endParaRPr lang="de-DE" sz="2200" b="1" dirty="0">
              <a:solidFill>
                <a:srgbClr val="6A0F30"/>
              </a:solidFill>
              <a:latin typeface="Calibri" panose="020F0502020204030204" pitchFamily="34" charset="0"/>
            </a:endParaRPr>
          </a:p>
          <a:p>
            <a:pPr algn="r">
              <a:lnSpc>
                <a:spcPct val="120000"/>
              </a:lnSpc>
            </a:pPr>
            <a:r>
              <a:rPr lang="de-DE" sz="2000" dirty="0" err="1" smtClean="0">
                <a:latin typeface="Calibri" panose="020F0502020204030204" pitchFamily="34" charset="0"/>
              </a:rPr>
              <a:t>Institutional</a:t>
            </a:r>
            <a:r>
              <a:rPr lang="de-DE" sz="2000" dirty="0" smtClean="0">
                <a:latin typeface="Calibri" panose="020F0502020204030204" pitchFamily="34" charset="0"/>
              </a:rPr>
              <a:t> </a:t>
            </a:r>
            <a:r>
              <a:rPr lang="de-DE" sz="2000" dirty="0" err="1" smtClean="0">
                <a:latin typeface="Calibri" panose="020F0502020204030204" pitchFamily="34" charset="0"/>
              </a:rPr>
              <a:t>reform</a:t>
            </a:r>
            <a:r>
              <a:rPr lang="de-DE" sz="2000" dirty="0" smtClean="0">
                <a:latin typeface="Calibri" panose="020F0502020204030204" pitchFamily="34" charset="0"/>
              </a:rPr>
              <a:t>, </a:t>
            </a:r>
            <a:r>
              <a:rPr lang="de-DE" sz="2000" dirty="0" err="1" smtClean="0">
                <a:latin typeface="Calibri" panose="020F0502020204030204" pitchFamily="34" charset="0"/>
              </a:rPr>
              <a:t>collapse</a:t>
            </a:r>
            <a:r>
              <a:rPr lang="de-DE" sz="2000" dirty="0" smtClean="0">
                <a:latin typeface="Calibri" panose="020F0502020204030204" pitchFamily="34" charset="0"/>
              </a:rPr>
              <a:t> </a:t>
            </a:r>
            <a:r>
              <a:rPr lang="de-DE" sz="2000" dirty="0" err="1" smtClean="0">
                <a:latin typeface="Calibri" panose="020F0502020204030204" pitchFamily="34" charset="0"/>
              </a:rPr>
              <a:t>and</a:t>
            </a:r>
            <a:r>
              <a:rPr lang="de-DE" sz="2000" dirty="0" smtClean="0">
                <a:latin typeface="Calibri" panose="020F0502020204030204" pitchFamily="34" charset="0"/>
              </a:rPr>
              <a:t> </a:t>
            </a:r>
            <a:r>
              <a:rPr lang="de-DE" sz="2000" dirty="0" err="1" smtClean="0">
                <a:latin typeface="Calibri" panose="020F0502020204030204" pitchFamily="34" charset="0"/>
              </a:rPr>
              <a:t>renewal</a:t>
            </a:r>
            <a:r>
              <a:rPr lang="de-DE" sz="2000" dirty="0" smtClean="0">
                <a:latin typeface="Calibri" panose="020F0502020204030204" pitchFamily="34" charset="0"/>
              </a:rPr>
              <a:t>, </a:t>
            </a:r>
            <a:r>
              <a:rPr lang="de-DE" sz="2000" dirty="0" err="1" smtClean="0">
                <a:latin typeface="Calibri" panose="020F0502020204030204" pitchFamily="34" charset="0"/>
              </a:rPr>
              <a:t>including</a:t>
            </a:r>
            <a:r>
              <a:rPr lang="de-DE" sz="2000" dirty="0" smtClean="0">
                <a:latin typeface="Calibri" panose="020F0502020204030204" pitchFamily="34" charset="0"/>
              </a:rPr>
              <a:t> </a:t>
            </a:r>
            <a:r>
              <a:rPr lang="de-DE" sz="2000" dirty="0" err="1" smtClean="0">
                <a:latin typeface="Calibri" panose="020F0502020204030204" pitchFamily="34" charset="0"/>
              </a:rPr>
              <a:t>measures</a:t>
            </a:r>
            <a:r>
              <a:rPr lang="de-DE" sz="2000" dirty="0" smtClean="0">
                <a:latin typeface="Calibri" panose="020F0502020204030204" pitchFamily="34" charset="0"/>
              </a:rPr>
              <a:t> </a:t>
            </a:r>
            <a:r>
              <a:rPr lang="de-DE" sz="2000" dirty="0" err="1" smtClean="0">
                <a:latin typeface="Calibri" panose="020F0502020204030204" pitchFamily="34" charset="0"/>
              </a:rPr>
              <a:t>targeting</a:t>
            </a:r>
            <a:r>
              <a:rPr lang="de-DE" sz="2000" dirty="0" smtClean="0">
                <a:latin typeface="Calibri" panose="020F0502020204030204" pitchFamily="34" charset="0"/>
              </a:rPr>
              <a:t> </a:t>
            </a:r>
            <a:r>
              <a:rPr lang="de-DE" sz="2000" dirty="0" err="1" smtClean="0">
                <a:latin typeface="Calibri" panose="020F0502020204030204" pitchFamily="34" charset="0"/>
              </a:rPr>
              <a:t>structural</a:t>
            </a:r>
            <a:r>
              <a:rPr lang="de-DE" sz="2000" dirty="0" smtClean="0">
                <a:latin typeface="Calibri" panose="020F0502020204030204" pitchFamily="34" charset="0"/>
              </a:rPr>
              <a:t> </a:t>
            </a:r>
            <a:r>
              <a:rPr lang="de-DE" sz="2000" dirty="0" err="1" smtClean="0">
                <a:latin typeface="Calibri" panose="020F0502020204030204" pitchFamily="34" charset="0"/>
              </a:rPr>
              <a:t>or</a:t>
            </a:r>
            <a:r>
              <a:rPr lang="de-DE" sz="2000" dirty="0" smtClean="0">
                <a:latin typeface="Calibri" panose="020F0502020204030204" pitchFamily="34" charset="0"/>
              </a:rPr>
              <a:t> </a:t>
            </a:r>
            <a:r>
              <a:rPr lang="de-DE" sz="2000" dirty="0" err="1" smtClean="0">
                <a:latin typeface="Calibri" panose="020F0502020204030204" pitchFamily="34" charset="0"/>
              </a:rPr>
              <a:t>systemic</a:t>
            </a:r>
            <a:r>
              <a:rPr lang="de-DE" sz="2000" dirty="0" smtClean="0">
                <a:latin typeface="Calibri" panose="020F0502020204030204" pitchFamily="34" charset="0"/>
              </a:rPr>
              <a:t> </a:t>
            </a:r>
            <a:r>
              <a:rPr lang="de-DE" sz="2000" dirty="0" err="1" smtClean="0">
                <a:latin typeface="Calibri" panose="020F0502020204030204" pitchFamily="34" charset="0"/>
              </a:rPr>
              <a:t>changes</a:t>
            </a:r>
            <a:endParaRPr lang="de-DE" sz="2000" dirty="0">
              <a:latin typeface="Calibri" panose="020F0502020204030204" pitchFamily="34" charset="0"/>
            </a:endParaRPr>
          </a:p>
        </p:txBody>
      </p:sp>
      <p:sp>
        <p:nvSpPr>
          <p:cNvPr id="17" name="Textfeld 14"/>
          <p:cNvSpPr txBox="1"/>
          <p:nvPr/>
        </p:nvSpPr>
        <p:spPr>
          <a:xfrm>
            <a:off x="1951831" y="4823736"/>
            <a:ext cx="4986337" cy="1227003"/>
          </a:xfrm>
          <a:prstGeom prst="rect">
            <a:avLst/>
          </a:prstGeom>
          <a:noFill/>
        </p:spPr>
        <p:txBody>
          <a:bodyPr wrap="square" rtlCol="0">
            <a:spAutoFit/>
          </a:bodyPr>
          <a:lstStyle/>
          <a:p>
            <a:pPr algn="ctr">
              <a:lnSpc>
                <a:spcPct val="120000"/>
              </a:lnSpc>
            </a:pPr>
            <a:r>
              <a:rPr lang="de-DE" sz="2200" b="1" dirty="0" smtClean="0">
                <a:solidFill>
                  <a:srgbClr val="6A0F30"/>
                </a:solidFill>
                <a:latin typeface="Calibri" panose="020F0502020204030204" pitchFamily="34" charset="0"/>
              </a:rPr>
              <a:t>RETHINK (design)</a:t>
            </a:r>
            <a:endParaRPr lang="de-DE" sz="2200" b="1" dirty="0">
              <a:solidFill>
                <a:srgbClr val="6A0F30"/>
              </a:solidFill>
              <a:latin typeface="Calibri" panose="020F0502020204030204" pitchFamily="34" charset="0"/>
            </a:endParaRPr>
          </a:p>
          <a:p>
            <a:pPr algn="ctr">
              <a:lnSpc>
                <a:spcPct val="120000"/>
              </a:lnSpc>
            </a:pPr>
            <a:r>
              <a:rPr lang="de-DE" sz="2000" dirty="0" err="1" smtClean="0">
                <a:latin typeface="Calibri" panose="020F0502020204030204" pitchFamily="34" charset="0"/>
              </a:rPr>
              <a:t>Production</a:t>
            </a:r>
            <a:r>
              <a:rPr lang="de-DE" sz="2000" dirty="0" smtClean="0">
                <a:latin typeface="Calibri" panose="020F0502020204030204" pitchFamily="34" charset="0"/>
              </a:rPr>
              <a:t> </a:t>
            </a:r>
            <a:r>
              <a:rPr lang="de-DE" sz="2000" dirty="0" err="1" smtClean="0">
                <a:latin typeface="Calibri" panose="020F0502020204030204" pitchFamily="34" charset="0"/>
              </a:rPr>
              <a:t>and</a:t>
            </a:r>
            <a:r>
              <a:rPr lang="de-DE" sz="2000" dirty="0" smtClean="0">
                <a:latin typeface="Calibri" panose="020F0502020204030204" pitchFamily="34" charset="0"/>
              </a:rPr>
              <a:t> </a:t>
            </a:r>
            <a:r>
              <a:rPr lang="de-DE" sz="2000" dirty="0" err="1" smtClean="0">
                <a:latin typeface="Calibri" panose="020F0502020204030204" pitchFamily="34" charset="0"/>
              </a:rPr>
              <a:t>use</a:t>
            </a:r>
            <a:r>
              <a:rPr lang="de-DE" sz="2000" dirty="0" smtClean="0">
                <a:latin typeface="Calibri" panose="020F0502020204030204" pitchFamily="34" charset="0"/>
              </a:rPr>
              <a:t> </a:t>
            </a:r>
            <a:r>
              <a:rPr lang="de-DE" sz="2000" dirty="0" err="1" smtClean="0">
                <a:latin typeface="Calibri" panose="020F0502020204030204" pitchFamily="34" charset="0"/>
              </a:rPr>
              <a:t>of</a:t>
            </a:r>
            <a:r>
              <a:rPr lang="de-DE" sz="2000" dirty="0" smtClean="0">
                <a:latin typeface="Calibri" panose="020F0502020204030204" pitchFamily="34" charset="0"/>
              </a:rPr>
              <a:t> </a:t>
            </a:r>
            <a:r>
              <a:rPr lang="de-DE" sz="2000" dirty="0" err="1" smtClean="0">
                <a:latin typeface="Calibri" panose="020F0502020204030204" pitchFamily="34" charset="0"/>
              </a:rPr>
              <a:t>knowledge</a:t>
            </a:r>
            <a:r>
              <a:rPr lang="de-DE" sz="2000" dirty="0" smtClean="0">
                <a:latin typeface="Calibri" panose="020F0502020204030204" pitchFamily="34" charset="0"/>
              </a:rPr>
              <a:t>, </a:t>
            </a:r>
            <a:r>
              <a:rPr lang="de-DE" sz="2000" dirty="0" err="1" smtClean="0">
                <a:latin typeface="Calibri" panose="020F0502020204030204" pitchFamily="34" charset="0"/>
              </a:rPr>
              <a:t>especially</a:t>
            </a:r>
            <a:r>
              <a:rPr lang="de-DE" sz="2000" dirty="0" smtClean="0">
                <a:latin typeface="Calibri" panose="020F0502020204030204" pitchFamily="34" charset="0"/>
              </a:rPr>
              <a:t> in </a:t>
            </a:r>
            <a:r>
              <a:rPr lang="de-DE" sz="2000" dirty="0" err="1" smtClean="0">
                <a:latin typeface="Calibri" panose="020F0502020204030204" pitchFamily="34" charset="0"/>
              </a:rPr>
              <a:t>the</a:t>
            </a:r>
            <a:r>
              <a:rPr lang="de-DE" sz="2000" dirty="0" smtClean="0">
                <a:latin typeface="Calibri" panose="020F0502020204030204" pitchFamily="34" charset="0"/>
              </a:rPr>
              <a:t> </a:t>
            </a:r>
            <a:r>
              <a:rPr lang="de-DE" sz="2000" dirty="0" err="1" smtClean="0">
                <a:latin typeface="Calibri" panose="020F0502020204030204" pitchFamily="34" charset="0"/>
              </a:rPr>
              <a:t>context</a:t>
            </a:r>
            <a:r>
              <a:rPr lang="de-DE" sz="2000" dirty="0" smtClean="0">
                <a:latin typeface="Calibri" panose="020F0502020204030204" pitchFamily="34" charset="0"/>
              </a:rPr>
              <a:t> </a:t>
            </a:r>
            <a:r>
              <a:rPr lang="de-DE" sz="2000" dirty="0" err="1" smtClean="0">
                <a:latin typeface="Calibri" panose="020F0502020204030204" pitchFamily="34" charset="0"/>
              </a:rPr>
              <a:t>of</a:t>
            </a:r>
            <a:r>
              <a:rPr lang="de-DE" sz="2000" dirty="0" smtClean="0">
                <a:latin typeface="Calibri" panose="020F0502020204030204" pitchFamily="34" charset="0"/>
              </a:rPr>
              <a:t> </a:t>
            </a:r>
            <a:r>
              <a:rPr lang="de-DE" sz="2000" dirty="0" err="1" smtClean="0">
                <a:latin typeface="Calibri" panose="020F0502020204030204" pitchFamily="34" charset="0"/>
              </a:rPr>
              <a:t>transdisciplinary</a:t>
            </a:r>
            <a:r>
              <a:rPr lang="de-DE" sz="2000" dirty="0" smtClean="0">
                <a:latin typeface="Calibri" panose="020F0502020204030204" pitchFamily="34" charset="0"/>
              </a:rPr>
              <a:t> </a:t>
            </a:r>
            <a:r>
              <a:rPr lang="de-DE" sz="2000" dirty="0" err="1" smtClean="0">
                <a:latin typeface="Calibri" panose="020F0502020204030204" pitchFamily="34" charset="0"/>
              </a:rPr>
              <a:t>processes</a:t>
            </a:r>
            <a:endParaRPr lang="de-DE" sz="2000" dirty="0">
              <a:latin typeface="Calibri" panose="020F0502020204030204" pitchFamily="34" charset="0"/>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0549" b="8549"/>
          <a:stretch/>
        </p:blipFill>
        <p:spPr>
          <a:xfrm>
            <a:off x="3033030" y="1863604"/>
            <a:ext cx="2834861" cy="2940954"/>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t="10549" b="8549"/>
          <a:stretch/>
        </p:blipFill>
        <p:spPr>
          <a:xfrm>
            <a:off x="3033030" y="1870084"/>
            <a:ext cx="2834861" cy="2940952"/>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t="10948" b="8549"/>
          <a:stretch/>
        </p:blipFill>
        <p:spPr>
          <a:xfrm>
            <a:off x="3033030" y="1877341"/>
            <a:ext cx="2834861" cy="2926438"/>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t="10948" b="8549"/>
          <a:stretch/>
        </p:blipFill>
        <p:spPr>
          <a:xfrm>
            <a:off x="3033030" y="1877341"/>
            <a:ext cx="2834861" cy="2926438"/>
          </a:xfrm>
          <a:prstGeom prst="rect">
            <a:avLst/>
          </a:prstGeom>
        </p:spPr>
      </p:pic>
      <p:sp>
        <p:nvSpPr>
          <p:cNvPr id="13" name="Rectangle 3"/>
          <p:cNvSpPr>
            <a:spLocks noChangeArrowheads="1"/>
          </p:cNvSpPr>
          <p:nvPr/>
        </p:nvSpPr>
        <p:spPr bwMode="auto">
          <a:xfrm>
            <a:off x="-14519" y="2282"/>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14" name="Titel 6"/>
          <p:cNvSpPr>
            <a:spLocks noGrp="1"/>
          </p:cNvSpPr>
          <p:nvPr>
            <p:ph type="title"/>
          </p:nvPr>
        </p:nvSpPr>
        <p:spPr>
          <a:xfrm>
            <a:off x="166894" y="-1136"/>
            <a:ext cx="8229600" cy="603250"/>
          </a:xfrm>
        </p:spPr>
        <p:txBody>
          <a:bodyPr/>
          <a:lstStyle/>
          <a:p>
            <a:r>
              <a:rPr lang="en-GB" sz="3200" dirty="0">
                <a:solidFill>
                  <a:srgbClr val="6A0F30"/>
                </a:solidFill>
                <a:latin typeface="Calibri" panose="020F0502020204030204" pitchFamily="34" charset="0"/>
              </a:rPr>
              <a:t>Our approach: </a:t>
            </a:r>
            <a:r>
              <a:rPr lang="de-DE" sz="3000" dirty="0" err="1" smtClean="0">
                <a:solidFill>
                  <a:srgbClr val="FFFFFF"/>
                </a:solidFill>
                <a:latin typeface="Calibri" panose="020F0502020204030204" pitchFamily="34" charset="0"/>
              </a:rPr>
              <a:t>Three</a:t>
            </a:r>
            <a:r>
              <a:rPr lang="de-DE" sz="3000" dirty="0" smtClean="0">
                <a:solidFill>
                  <a:srgbClr val="FFFFFF"/>
                </a:solidFill>
                <a:latin typeface="Calibri" panose="020F0502020204030204" pitchFamily="34" charset="0"/>
              </a:rPr>
              <a:t> </a:t>
            </a:r>
            <a:r>
              <a:rPr lang="de-DE" sz="3000" dirty="0" err="1" smtClean="0">
                <a:solidFill>
                  <a:srgbClr val="FFFFFF"/>
                </a:solidFill>
                <a:latin typeface="Calibri" panose="020F0502020204030204" pitchFamily="34" charset="0"/>
              </a:rPr>
              <a:t>intervention</a:t>
            </a:r>
            <a:r>
              <a:rPr lang="de-DE" sz="3000" dirty="0" smtClean="0">
                <a:solidFill>
                  <a:srgbClr val="FFFFFF"/>
                </a:solidFill>
                <a:latin typeface="Calibri" panose="020F0502020204030204" pitchFamily="34" charset="0"/>
              </a:rPr>
              <a:t> </a:t>
            </a:r>
            <a:r>
              <a:rPr lang="de-DE" sz="3000" dirty="0" err="1" smtClean="0">
                <a:solidFill>
                  <a:srgbClr val="FFFFFF"/>
                </a:solidFill>
                <a:latin typeface="Calibri" panose="020F0502020204030204" pitchFamily="34" charset="0"/>
              </a:rPr>
              <a:t>points</a:t>
            </a:r>
            <a:endParaRPr lang="de-DE" sz="3000" dirty="0">
              <a:solidFill>
                <a:srgbClr val="FFFFFF"/>
              </a:solidFill>
              <a:latin typeface="Calibri" panose="020F0502020204030204" pitchFamily="34" charset="0"/>
            </a:endParaRPr>
          </a:p>
        </p:txBody>
      </p:sp>
    </p:spTree>
    <p:extLst>
      <p:ext uri="{BB962C8B-B14F-4D97-AF65-F5344CB8AC3E}">
        <p14:creationId xmlns:p14="http://schemas.microsoft.com/office/powerpoint/2010/main" val="401282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3" presetClass="emph" presetSubtype="1" grpId="1" nodeType="withEffect">
                                  <p:stCondLst>
                                    <p:cond delay="0"/>
                                  </p:stCondLst>
                                  <p:childTnLst>
                                    <p:set>
                                      <p:cBhvr override="childStyle">
                                        <p:cTn id="16" dur="indefinite"/>
                                        <p:tgtEl>
                                          <p:spTgt spid="16"/>
                                        </p:tgtEl>
                                        <p:attrNameLst>
                                          <p:attrName>style.color</p:attrName>
                                        </p:attrNameLst>
                                      </p:cBhvr>
                                      <p:to>
                                        <p:clrVal>
                                          <a:schemeClr val="accent1"/>
                                        </p:clrVal>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3" presetClass="emph" presetSubtype="1" grpId="1" nodeType="withEffect">
                                  <p:stCondLst>
                                    <p:cond delay="0"/>
                                  </p:stCondLst>
                                  <p:childTnLst>
                                    <p:set>
                                      <p:cBhvr override="childStyle">
                                        <p:cTn id="24" dur="indefinite"/>
                                        <p:tgtEl>
                                          <p:spTgt spid="15"/>
                                        </p:tgtEl>
                                        <p:attrNameLst>
                                          <p:attrName>style.color</p:attrName>
                                        </p:attrNameLst>
                                      </p:cBhvr>
                                      <p:to>
                                        <p:clrVal>
                                          <a:schemeClr val="accent1"/>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15" name="Title 1"/>
          <p:cNvSpPr>
            <a:spLocks noGrp="1"/>
          </p:cNvSpPr>
          <p:nvPr>
            <p:ph type="title"/>
          </p:nvPr>
        </p:nvSpPr>
        <p:spPr>
          <a:xfrm>
            <a:off x="93216" y="0"/>
            <a:ext cx="8229600" cy="603250"/>
          </a:xfrm>
        </p:spPr>
        <p:txBody>
          <a:bodyPr/>
          <a:lstStyle/>
          <a:p>
            <a:r>
              <a:rPr lang="en-GB" dirty="0" smtClean="0">
                <a:solidFill>
                  <a:srgbClr val="6A0F30"/>
                </a:solidFill>
                <a:latin typeface="Calibri" panose="020F0502020204030204" pitchFamily="34" charset="0"/>
              </a:rPr>
              <a:t>Our approach: </a:t>
            </a:r>
            <a:r>
              <a:rPr lang="en-GB" dirty="0" smtClean="0">
                <a:solidFill>
                  <a:schemeClr val="bg1"/>
                </a:solidFill>
                <a:latin typeface="Calibri" panose="020F0502020204030204" pitchFamily="34" charset="0"/>
              </a:rPr>
              <a:t>Research levels</a:t>
            </a:r>
            <a:endParaRPr lang="en-GB" dirty="0">
              <a:solidFill>
                <a:schemeClr val="bg1"/>
              </a:solidFill>
              <a:latin typeface="Calibri" panose="020F0502020204030204" pitchFamily="34" charset="0"/>
            </a:endParaRPr>
          </a:p>
        </p:txBody>
      </p:sp>
      <p:grpSp>
        <p:nvGrpSpPr>
          <p:cNvPr id="9" name="Group 8"/>
          <p:cNvGrpSpPr/>
          <p:nvPr/>
        </p:nvGrpSpPr>
        <p:grpSpPr>
          <a:xfrm>
            <a:off x="178996" y="759634"/>
            <a:ext cx="3515757" cy="5040778"/>
            <a:chOff x="178996" y="759634"/>
            <a:chExt cx="3515757" cy="5040778"/>
          </a:xfrm>
        </p:grpSpPr>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b="9081"/>
            <a:stretch/>
          </p:blipFill>
          <p:spPr>
            <a:xfrm>
              <a:off x="178996" y="814990"/>
              <a:ext cx="964571" cy="1124548"/>
            </a:xfrm>
            <a:prstGeom prst="rect">
              <a:avLst/>
            </a:prstGeom>
          </p:spPr>
        </p:pic>
        <p:sp>
          <p:nvSpPr>
            <p:cNvPr id="22" name="Rectangle 21"/>
            <p:cNvSpPr/>
            <p:nvPr/>
          </p:nvSpPr>
          <p:spPr>
            <a:xfrm>
              <a:off x="1190451" y="759634"/>
              <a:ext cx="2416404" cy="1077218"/>
            </a:xfrm>
            <a:prstGeom prst="rect">
              <a:avLst/>
            </a:prstGeom>
          </p:spPr>
          <p:txBody>
            <a:bodyPr wrap="square">
              <a:spAutoFit/>
            </a:bodyPr>
            <a:lstStyle/>
            <a:p>
              <a:r>
                <a:rPr lang="de-DE" sz="1600" b="1" dirty="0" err="1">
                  <a:solidFill>
                    <a:srgbClr val="6A0F30"/>
                  </a:solidFill>
                  <a:latin typeface="Calibri" panose="020F0502020204030204" pitchFamily="34" charset="0"/>
                </a:rPr>
                <a:t>Conceptual</a:t>
              </a:r>
              <a:r>
                <a:rPr lang="de-DE" sz="1600" b="1" dirty="0">
                  <a:solidFill>
                    <a:srgbClr val="6A0F30"/>
                  </a:solidFill>
                  <a:latin typeface="Calibri" panose="020F0502020204030204" pitchFamily="34" charset="0"/>
                </a:rPr>
                <a:t>  </a:t>
              </a:r>
            </a:p>
            <a:p>
              <a:r>
                <a:rPr lang="de-DE" sz="1600" dirty="0" err="1" smtClean="0">
                  <a:latin typeface="Calibri" panose="020F0502020204030204" pitchFamily="34" charset="0"/>
                </a:rPr>
                <a:t>Develop</a:t>
              </a:r>
              <a:r>
                <a:rPr lang="de-DE" sz="1600" dirty="0" smtClean="0">
                  <a:latin typeface="Calibri" panose="020F0502020204030204" pitchFamily="34" charset="0"/>
                </a:rPr>
                <a:t> a systems based conceptual framework </a:t>
              </a:r>
              <a:r>
                <a:rPr lang="de-DE" sz="1600" dirty="0" err="1" smtClean="0">
                  <a:latin typeface="Calibri" panose="020F0502020204030204" pitchFamily="34" charset="0"/>
                </a:rPr>
                <a:t>for</a:t>
              </a:r>
              <a:r>
                <a:rPr lang="de-DE" sz="1600" dirty="0" smtClean="0">
                  <a:latin typeface="Calibri" panose="020F0502020204030204" pitchFamily="34" charset="0"/>
                </a:rPr>
                <a:t> </a:t>
              </a:r>
              <a:r>
                <a:rPr lang="de-DE" sz="1600" dirty="0" err="1" smtClean="0">
                  <a:latin typeface="Calibri" panose="020F0502020204030204" pitchFamily="34" charset="0"/>
                </a:rPr>
                <a:t>social-ecological</a:t>
              </a:r>
              <a:r>
                <a:rPr lang="de-DE" sz="1600" dirty="0" smtClean="0">
                  <a:latin typeface="Calibri" panose="020F0502020204030204" pitchFamily="34" charset="0"/>
                </a:rPr>
                <a:t> change </a:t>
              </a:r>
              <a:endParaRPr lang="en-GB" sz="1600" dirty="0">
                <a:latin typeface="Calibri" panose="020F0502020204030204" pitchFamily="34" charset="0"/>
              </a:endParaRPr>
            </a:p>
          </p:txBody>
        </p:sp>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b="8701"/>
            <a:stretch/>
          </p:blipFill>
          <p:spPr>
            <a:xfrm>
              <a:off x="224202" y="2675787"/>
              <a:ext cx="964571" cy="1129256"/>
            </a:xfrm>
            <a:prstGeom prst="rect">
              <a:avLst/>
            </a:prstGeom>
          </p:spPr>
        </p:pic>
        <p:sp>
          <p:nvSpPr>
            <p:cNvPr id="30" name="Rectangle 29"/>
            <p:cNvSpPr/>
            <p:nvPr/>
          </p:nvSpPr>
          <p:spPr>
            <a:xfrm>
              <a:off x="1188773" y="2627822"/>
              <a:ext cx="2505980" cy="1077218"/>
            </a:xfrm>
            <a:prstGeom prst="rect">
              <a:avLst/>
            </a:prstGeom>
          </p:spPr>
          <p:txBody>
            <a:bodyPr wrap="square">
              <a:spAutoFit/>
            </a:bodyPr>
            <a:lstStyle/>
            <a:p>
              <a:r>
                <a:rPr lang="de-DE" sz="1600" b="1" dirty="0" err="1">
                  <a:solidFill>
                    <a:srgbClr val="6A0F30"/>
                  </a:solidFill>
                  <a:latin typeface="Calibri" panose="020F0502020204030204" pitchFamily="34" charset="0"/>
                </a:rPr>
                <a:t>Empirical</a:t>
              </a:r>
              <a:r>
                <a:rPr lang="de-DE" sz="1600" b="1" dirty="0">
                  <a:solidFill>
                    <a:srgbClr val="6A0F30"/>
                  </a:solidFill>
                  <a:latin typeface="Calibri" panose="020F0502020204030204" pitchFamily="34" charset="0"/>
                </a:rPr>
                <a:t> </a:t>
              </a:r>
            </a:p>
            <a:p>
              <a:r>
                <a:rPr lang="de-DE" sz="1600" dirty="0" err="1" smtClean="0">
                  <a:latin typeface="Calibri" panose="020F0502020204030204" pitchFamily="34" charset="0"/>
                </a:rPr>
                <a:t>Detailed</a:t>
              </a:r>
              <a:r>
                <a:rPr lang="de-DE" sz="1600" dirty="0" smtClean="0">
                  <a:latin typeface="Calibri" panose="020F0502020204030204" pitchFamily="34" charset="0"/>
                </a:rPr>
                <a:t> multi-dimentional Regional </a:t>
              </a:r>
              <a:r>
                <a:rPr lang="de-DE" sz="1600" dirty="0" err="1" smtClean="0">
                  <a:latin typeface="Calibri" panose="020F0502020204030204" pitchFamily="34" charset="0"/>
                </a:rPr>
                <a:t>analyses</a:t>
              </a:r>
              <a:r>
                <a:rPr lang="de-DE" sz="1600" dirty="0" smtClean="0">
                  <a:latin typeface="Calibri" panose="020F0502020204030204" pitchFamily="34" charset="0"/>
                </a:rPr>
                <a:t> </a:t>
              </a:r>
            </a:p>
            <a:p>
              <a:r>
                <a:rPr lang="de-DE" sz="1600" dirty="0" smtClean="0">
                  <a:latin typeface="Calibri" panose="020F0502020204030204" pitchFamily="34" charset="0"/>
                </a:rPr>
                <a:t>(</a:t>
              </a:r>
              <a:r>
                <a:rPr lang="de-DE" sz="1600" dirty="0" err="1" smtClean="0">
                  <a:latin typeface="Calibri" panose="020F0502020204030204" pitchFamily="34" charset="0"/>
                </a:rPr>
                <a:t>food</a:t>
              </a:r>
              <a:r>
                <a:rPr lang="de-DE" sz="1600" dirty="0" smtClean="0">
                  <a:latin typeface="Calibri" panose="020F0502020204030204" pitchFamily="34" charset="0"/>
                </a:rPr>
                <a:t> </a:t>
              </a:r>
              <a:r>
                <a:rPr lang="de-DE" sz="1600" dirty="0" err="1" smtClean="0">
                  <a:latin typeface="Calibri" panose="020F0502020204030204" pitchFamily="34" charset="0"/>
                </a:rPr>
                <a:t>and</a:t>
              </a:r>
              <a:r>
                <a:rPr lang="de-DE" sz="1600" dirty="0" smtClean="0">
                  <a:latin typeface="Calibri" panose="020F0502020204030204" pitchFamily="34" charset="0"/>
                </a:rPr>
                <a:t> </a:t>
              </a:r>
              <a:r>
                <a:rPr lang="de-DE" sz="1600" dirty="0" err="1" smtClean="0">
                  <a:latin typeface="Calibri" panose="020F0502020204030204" pitchFamily="34" charset="0"/>
                </a:rPr>
                <a:t>energy</a:t>
              </a:r>
              <a:r>
                <a:rPr lang="de-DE" sz="1600" dirty="0" smtClean="0">
                  <a:latin typeface="Calibri" panose="020F0502020204030204" pitchFamily="34" charset="0"/>
                </a:rPr>
                <a:t>)</a:t>
              </a:r>
            </a:p>
          </p:txBody>
        </p:sp>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b="8961"/>
            <a:stretch/>
          </p:blipFill>
          <p:spPr>
            <a:xfrm>
              <a:off x="224202" y="4674380"/>
              <a:ext cx="964571" cy="1126032"/>
            </a:xfrm>
            <a:prstGeom prst="rect">
              <a:avLst/>
            </a:prstGeom>
          </p:spPr>
        </p:pic>
        <p:sp>
          <p:nvSpPr>
            <p:cNvPr id="31" name="Rectangle 30"/>
            <p:cNvSpPr/>
            <p:nvPr/>
          </p:nvSpPr>
          <p:spPr>
            <a:xfrm>
              <a:off x="1188773" y="4581598"/>
              <a:ext cx="2358940" cy="1077218"/>
            </a:xfrm>
            <a:prstGeom prst="rect">
              <a:avLst/>
            </a:prstGeom>
          </p:spPr>
          <p:txBody>
            <a:bodyPr wrap="square">
              <a:spAutoFit/>
            </a:bodyPr>
            <a:lstStyle/>
            <a:p>
              <a:r>
                <a:rPr lang="de-DE" sz="1600" b="1" dirty="0" err="1">
                  <a:solidFill>
                    <a:srgbClr val="6A0F30"/>
                  </a:solidFill>
                  <a:latin typeface="Calibri" panose="020F0502020204030204" pitchFamily="34" charset="0"/>
                </a:rPr>
                <a:t>Transdisciplinary</a:t>
              </a:r>
              <a:r>
                <a:rPr lang="de-DE" sz="1600" b="1" dirty="0">
                  <a:solidFill>
                    <a:srgbClr val="6A0F30"/>
                  </a:solidFill>
                  <a:latin typeface="Calibri" panose="020F0502020204030204" pitchFamily="34" charset="0"/>
                </a:rPr>
                <a:t> </a:t>
              </a:r>
            </a:p>
            <a:p>
              <a:r>
                <a:rPr lang="de-DE" sz="1600" dirty="0" err="1" smtClean="0">
                  <a:latin typeface="Calibri" panose="020F0502020204030204" pitchFamily="34" charset="0"/>
                </a:rPr>
                <a:t>Deep</a:t>
              </a:r>
              <a:r>
                <a:rPr lang="de-DE" sz="1600" dirty="0" smtClean="0">
                  <a:latin typeface="Calibri" panose="020F0502020204030204" pitchFamily="34" charset="0"/>
                </a:rPr>
                <a:t>, participatory, comparative </a:t>
              </a:r>
              <a:r>
                <a:rPr lang="de-DE" sz="1600" dirty="0" err="1" smtClean="0">
                  <a:latin typeface="Calibri" panose="020F0502020204030204" pitchFamily="34" charset="0"/>
                </a:rPr>
                <a:t>case</a:t>
              </a:r>
              <a:r>
                <a:rPr lang="de-DE" sz="1600" dirty="0" smtClean="0">
                  <a:latin typeface="Calibri" panose="020F0502020204030204" pitchFamily="34" charset="0"/>
                </a:rPr>
                <a:t> </a:t>
              </a:r>
              <a:r>
                <a:rPr lang="de-DE" sz="1600" dirty="0" err="1" smtClean="0">
                  <a:latin typeface="Calibri" panose="020F0502020204030204" pitchFamily="34" charset="0"/>
                </a:rPr>
                <a:t>studies</a:t>
              </a:r>
              <a:r>
                <a:rPr lang="de-DE" sz="1600" dirty="0" smtClean="0">
                  <a:latin typeface="Calibri" panose="020F0502020204030204" pitchFamily="34" charset="0"/>
                </a:rPr>
                <a:t>, </a:t>
              </a:r>
              <a:r>
                <a:rPr lang="de-DE" sz="1600" dirty="0" err="1" smtClean="0">
                  <a:latin typeface="Calibri" panose="020F0502020204030204" pitchFamily="34" charset="0"/>
                </a:rPr>
                <a:t>ground</a:t>
              </a:r>
              <a:r>
                <a:rPr lang="de-DE" sz="1600" dirty="0" smtClean="0">
                  <a:latin typeface="Calibri" panose="020F0502020204030204" pitchFamily="34" charset="0"/>
                </a:rPr>
                <a:t> truthing</a:t>
              </a:r>
              <a:endParaRPr lang="en-GB" sz="1600" dirty="0">
                <a:latin typeface="Calibri" panose="020F0502020204030204" pitchFamily="34" charset="0"/>
              </a:endParaRPr>
            </a:p>
          </p:txBody>
        </p:sp>
        <p:sp>
          <p:nvSpPr>
            <p:cNvPr id="14" name="Down Arrow 13"/>
            <p:cNvSpPr/>
            <p:nvPr/>
          </p:nvSpPr>
          <p:spPr bwMode="auto">
            <a:xfrm>
              <a:off x="1634461" y="1920178"/>
              <a:ext cx="571500" cy="558739"/>
            </a:xfrm>
            <a:prstGeom prst="down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600" b="0" i="0" u="none" strike="noStrike" cap="none" normalizeH="0" baseline="0" dirty="0" smtClean="0">
                <a:ln>
                  <a:noFill/>
                </a:ln>
                <a:solidFill>
                  <a:schemeClr val="tx1"/>
                </a:solidFill>
                <a:effectLst/>
                <a:latin typeface="Calibri" panose="020F0502020204030204" pitchFamily="34" charset="0"/>
                <a:cs typeface="Arial" charset="0"/>
              </a:endParaRPr>
            </a:p>
          </p:txBody>
        </p:sp>
        <p:sp>
          <p:nvSpPr>
            <p:cNvPr id="16" name="Down Arrow 15"/>
            <p:cNvSpPr/>
            <p:nvPr/>
          </p:nvSpPr>
          <p:spPr bwMode="auto">
            <a:xfrm>
              <a:off x="1634461" y="3905045"/>
              <a:ext cx="571500" cy="558739"/>
            </a:xfrm>
            <a:prstGeom prst="downArrow">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600" b="0" i="0" u="none" strike="noStrike" cap="none" normalizeH="0" baseline="0" dirty="0" smtClean="0">
                <a:ln>
                  <a:noFill/>
                </a:ln>
                <a:solidFill>
                  <a:schemeClr val="tx1"/>
                </a:solidFill>
                <a:effectLst/>
                <a:latin typeface="Calibri" panose="020F0502020204030204" pitchFamily="34" charset="0"/>
                <a:cs typeface="Arial" charset="0"/>
              </a:endParaRPr>
            </a:p>
          </p:txBody>
        </p:sp>
      </p:grpSp>
      <p:grpSp>
        <p:nvGrpSpPr>
          <p:cNvPr id="10" name="Group 9"/>
          <p:cNvGrpSpPr/>
          <p:nvPr/>
        </p:nvGrpSpPr>
        <p:grpSpPr>
          <a:xfrm>
            <a:off x="3439946" y="1263728"/>
            <a:ext cx="3089802" cy="3966270"/>
            <a:chOff x="3439946" y="1263728"/>
            <a:chExt cx="3089802" cy="3966270"/>
          </a:xfrm>
        </p:grpSpPr>
        <p:grpSp>
          <p:nvGrpSpPr>
            <p:cNvPr id="26" name="Group 25"/>
            <p:cNvGrpSpPr/>
            <p:nvPr/>
          </p:nvGrpSpPr>
          <p:grpSpPr>
            <a:xfrm>
              <a:off x="3439946" y="1263728"/>
              <a:ext cx="3089802" cy="3966270"/>
              <a:chOff x="3637695" y="1341258"/>
              <a:chExt cx="3089802" cy="3966270"/>
            </a:xfrm>
          </p:grpSpPr>
          <p:sp>
            <p:nvSpPr>
              <p:cNvPr id="27" name="Right Brace 26"/>
              <p:cNvSpPr/>
              <p:nvPr/>
            </p:nvSpPr>
            <p:spPr bwMode="auto">
              <a:xfrm>
                <a:off x="3637695" y="1341258"/>
                <a:ext cx="677279" cy="3966270"/>
              </a:xfrm>
              <a:prstGeom prst="rightBrace">
                <a:avLst/>
              </a:prstGeom>
              <a:noFill/>
              <a:ln w="15875" cap="flat" cmpd="sng" algn="ctr">
                <a:solidFill>
                  <a:srgbClr val="6A0F30"/>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600" b="0" i="0" u="none" strike="noStrike" cap="none" normalizeH="0" baseline="0" dirty="0" smtClean="0">
                  <a:ln>
                    <a:noFill/>
                  </a:ln>
                  <a:solidFill>
                    <a:schemeClr val="tx1"/>
                  </a:solidFill>
                  <a:effectLst/>
                  <a:latin typeface="Calibri" panose="020F0502020204030204" pitchFamily="34" charset="0"/>
                  <a:cs typeface="Arial" charset="0"/>
                </a:endParaRPr>
              </a:p>
            </p:txBody>
          </p:sp>
          <p:sp>
            <p:nvSpPr>
              <p:cNvPr id="28" name="Rectangle 27"/>
              <p:cNvSpPr/>
              <p:nvPr/>
            </p:nvSpPr>
            <p:spPr>
              <a:xfrm>
                <a:off x="4117298" y="3716249"/>
                <a:ext cx="2610199" cy="1569660"/>
              </a:xfrm>
              <a:prstGeom prst="rect">
                <a:avLst/>
              </a:prstGeom>
            </p:spPr>
            <p:txBody>
              <a:bodyPr wrap="square">
                <a:spAutoFit/>
              </a:bodyPr>
              <a:lstStyle/>
              <a:p>
                <a:r>
                  <a:rPr lang="de-DE" sz="1600" b="1" dirty="0" smtClean="0">
                    <a:solidFill>
                      <a:srgbClr val="6A0F30"/>
                    </a:solidFill>
                    <a:latin typeface="Calibri" panose="020F0502020204030204" pitchFamily="34" charset="0"/>
                  </a:rPr>
                  <a:t>Integration  </a:t>
                </a:r>
              </a:p>
              <a:p>
                <a:r>
                  <a:rPr lang="en-GB" sz="1600" dirty="0">
                    <a:latin typeface="Calibri" panose="020F0502020204030204" pitchFamily="34" charset="0"/>
                  </a:rPr>
                  <a:t>Iterative synthesis across research levels, thematic fields </a:t>
                </a:r>
                <a:r>
                  <a:rPr lang="en-GB" sz="1600" dirty="0" smtClean="0">
                    <a:latin typeface="Calibri" panose="020F0502020204030204" pitchFamily="34" charset="0"/>
                  </a:rPr>
                  <a:t>(food and energy) and </a:t>
                </a:r>
                <a:r>
                  <a:rPr lang="en-GB" sz="1600" dirty="0">
                    <a:latin typeface="Calibri" panose="020F0502020204030204" pitchFamily="34" charset="0"/>
                  </a:rPr>
                  <a:t>leverage </a:t>
                </a:r>
                <a:r>
                  <a:rPr lang="en-GB" sz="1600" dirty="0" smtClean="0">
                    <a:latin typeface="Calibri" panose="020F0502020204030204" pitchFamily="34" charset="0"/>
                  </a:rPr>
                  <a:t>points (Restructure, Rethink, Reconnect).</a:t>
                </a:r>
                <a:endParaRPr lang="en-GB" sz="1600" dirty="0">
                  <a:latin typeface="Calibri" panose="020F0502020204030204" pitchFamily="34" charset="0"/>
                </a:endParaRPr>
              </a:p>
            </p:txBody>
          </p:sp>
        </p:grpSp>
        <p:pic>
          <p:nvPicPr>
            <p:cNvPr id="29" name="Picture 28"/>
            <p:cNvPicPr>
              <a:picLocks noChangeAspect="1"/>
            </p:cNvPicPr>
            <p:nvPr/>
          </p:nvPicPr>
          <p:blipFill rotWithShape="1">
            <a:blip r:embed="rId6" cstate="print">
              <a:extLst>
                <a:ext uri="{28A0092B-C50C-407E-A947-70E740481C1C}">
                  <a14:useLocalDpi xmlns:a14="http://schemas.microsoft.com/office/drawing/2010/main" val="0"/>
                </a:ext>
              </a:extLst>
            </a:blip>
            <a:srcRect b="8181"/>
            <a:stretch/>
          </p:blipFill>
          <p:spPr>
            <a:xfrm>
              <a:off x="4185647" y="2478917"/>
              <a:ext cx="957257" cy="1159802"/>
            </a:xfrm>
            <a:prstGeom prst="rect">
              <a:avLst/>
            </a:prstGeom>
          </p:spPr>
        </p:pic>
      </p:grpSp>
      <p:grpSp>
        <p:nvGrpSpPr>
          <p:cNvPr id="25" name="Group 24"/>
          <p:cNvGrpSpPr/>
          <p:nvPr/>
        </p:nvGrpSpPr>
        <p:grpSpPr>
          <a:xfrm>
            <a:off x="6250328" y="1920178"/>
            <a:ext cx="3142436" cy="3662143"/>
            <a:chOff x="6250328" y="1920178"/>
            <a:chExt cx="3142436" cy="3662143"/>
          </a:xfrm>
        </p:grpSpPr>
        <p:sp>
          <p:nvSpPr>
            <p:cNvPr id="32" name="Right Brace 31"/>
            <p:cNvSpPr/>
            <p:nvPr/>
          </p:nvSpPr>
          <p:spPr bwMode="auto">
            <a:xfrm>
              <a:off x="6250328" y="1920178"/>
              <a:ext cx="506613" cy="2460479"/>
            </a:xfrm>
            <a:prstGeom prst="rightBrace">
              <a:avLst/>
            </a:prstGeom>
            <a:noFill/>
            <a:ln w="15875" cap="flat" cmpd="sng" algn="ctr">
              <a:solidFill>
                <a:srgbClr val="6A0F30"/>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600" b="0" i="0" u="none" strike="noStrike" cap="none" normalizeH="0" baseline="0" dirty="0" smtClean="0">
                <a:ln>
                  <a:noFill/>
                </a:ln>
                <a:solidFill>
                  <a:schemeClr val="tx1"/>
                </a:solidFill>
                <a:effectLst/>
                <a:latin typeface="Calibri" panose="020F0502020204030204" pitchFamily="34" charset="0"/>
                <a:cs typeface="Arial" charset="0"/>
              </a:endParaRPr>
            </a:p>
          </p:txBody>
        </p:sp>
        <p:sp>
          <p:nvSpPr>
            <p:cNvPr id="33" name="Rectangle 32"/>
            <p:cNvSpPr/>
            <p:nvPr/>
          </p:nvSpPr>
          <p:spPr>
            <a:xfrm>
              <a:off x="6756941" y="3766439"/>
              <a:ext cx="2635823" cy="1815882"/>
            </a:xfrm>
            <a:prstGeom prst="rect">
              <a:avLst/>
            </a:prstGeom>
          </p:spPr>
          <p:txBody>
            <a:bodyPr wrap="square">
              <a:spAutoFit/>
            </a:bodyPr>
            <a:lstStyle/>
            <a:p>
              <a:r>
                <a:rPr lang="de-DE" sz="1600" b="1" dirty="0" smtClean="0">
                  <a:solidFill>
                    <a:srgbClr val="6A0F30"/>
                  </a:solidFill>
                  <a:latin typeface="Calibri" panose="020F0502020204030204" pitchFamily="34" charset="0"/>
                </a:rPr>
                <a:t>Formative </a:t>
              </a:r>
              <a:r>
                <a:rPr lang="de-DE" sz="1600" b="1" dirty="0" err="1" smtClean="0">
                  <a:solidFill>
                    <a:srgbClr val="6A0F30"/>
                  </a:solidFill>
                  <a:latin typeface="Calibri" panose="020F0502020204030204" pitchFamily="34" charset="0"/>
                </a:rPr>
                <a:t>accompanying</a:t>
              </a:r>
              <a:r>
                <a:rPr lang="de-DE" sz="1600" b="1" dirty="0" smtClean="0">
                  <a:solidFill>
                    <a:srgbClr val="6A0F30"/>
                  </a:solidFill>
                  <a:latin typeface="Calibri" panose="020F0502020204030204" pitchFamily="34" charset="0"/>
                </a:rPr>
                <a:t> </a:t>
              </a:r>
              <a:r>
                <a:rPr lang="de-DE" sz="1600" b="1" dirty="0" err="1" smtClean="0">
                  <a:solidFill>
                    <a:srgbClr val="6A0F30"/>
                  </a:solidFill>
                  <a:latin typeface="Calibri" panose="020F0502020204030204" pitchFamily="34" charset="0"/>
                </a:rPr>
                <a:t>research</a:t>
              </a:r>
              <a:endParaRPr lang="de-DE" sz="1600" b="1" dirty="0" smtClean="0">
                <a:latin typeface="Calibri" panose="020F0502020204030204" pitchFamily="34" charset="0"/>
              </a:endParaRPr>
            </a:p>
            <a:p>
              <a:r>
                <a:rPr lang="en-GB" sz="1600" dirty="0" smtClean="0">
                  <a:latin typeface="Calibri" panose="020F0502020204030204" pitchFamily="34" charset="0"/>
                </a:rPr>
                <a:t>Critically </a:t>
              </a:r>
              <a:r>
                <a:rPr lang="en-GB" sz="1600" dirty="0">
                  <a:latin typeface="Calibri" panose="020F0502020204030204" pitchFamily="34" charset="0"/>
                </a:rPr>
                <a:t>reflect on the processes of knowledge production in inter- and transdisciplinary research </a:t>
              </a:r>
              <a:r>
                <a:rPr lang="en-GB" sz="1600" dirty="0" smtClean="0">
                  <a:latin typeface="Calibri" panose="020F0502020204030204" pitchFamily="34" charset="0"/>
                </a:rPr>
                <a:t>projects</a:t>
              </a:r>
              <a:endParaRPr lang="de-DE" sz="1400" b="1" dirty="0">
                <a:solidFill>
                  <a:srgbClr val="6A0F30"/>
                </a:solidFill>
                <a:latin typeface="Calibri" panose="020F0502020204030204" pitchFamily="34" charset="0"/>
              </a:endParaRPr>
            </a:p>
          </p:txBody>
        </p:sp>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89059" y="2454403"/>
              <a:ext cx="975306" cy="1250637"/>
            </a:xfrm>
            <a:prstGeom prst="rect">
              <a:avLst/>
            </a:prstGeom>
          </p:spPr>
        </p:pic>
      </p:grpSp>
    </p:spTree>
    <p:extLst>
      <p:ext uri="{BB962C8B-B14F-4D97-AF65-F5344CB8AC3E}">
        <p14:creationId xmlns:p14="http://schemas.microsoft.com/office/powerpoint/2010/main" val="284694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5894"/>
            <a:ext cx="8229600" cy="603250"/>
          </a:xfrm>
        </p:spPr>
        <p:txBody>
          <a:bodyPr/>
          <a:lstStyle/>
          <a:p>
            <a:r>
              <a:rPr lang="en-GB" dirty="0" smtClean="0">
                <a:solidFill>
                  <a:srgbClr val="FFFFFF"/>
                </a:solidFill>
              </a:rPr>
              <a:t>Project Implementation</a:t>
            </a:r>
            <a:endParaRPr lang="en-GB" dirty="0">
              <a:solidFill>
                <a:srgbClr val="FFFFFF"/>
              </a:solidFill>
            </a:endParaRPr>
          </a:p>
        </p:txBody>
      </p:sp>
      <p:pic>
        <p:nvPicPr>
          <p:cNvPr id="16" name="Picture 15"/>
          <p:cNvPicPr/>
          <p:nvPr/>
        </p:nvPicPr>
        <p:blipFill>
          <a:blip r:embed="rId3" cstate="print">
            <a:extLst>
              <a:ext uri="{28A0092B-C50C-407E-A947-70E740481C1C}">
                <a14:useLocalDpi xmlns:a14="http://schemas.microsoft.com/office/drawing/2010/main" val="0"/>
              </a:ext>
            </a:extLst>
          </a:blip>
          <a:stretch>
            <a:fillRect/>
          </a:stretch>
        </p:blipFill>
        <p:spPr>
          <a:xfrm>
            <a:off x="1564688" y="1374404"/>
            <a:ext cx="6292049" cy="4591389"/>
          </a:xfrm>
          <a:prstGeom prst="rect">
            <a:avLst/>
          </a:prstGeom>
        </p:spPr>
      </p:pic>
      <p:sp>
        <p:nvSpPr>
          <p:cNvPr id="17"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18" name="Title 1"/>
          <p:cNvSpPr txBox="1">
            <a:spLocks/>
          </p:cNvSpPr>
          <p:nvPr/>
        </p:nvSpPr>
        <p:spPr bwMode="auto">
          <a:xfrm>
            <a:off x="93216" y="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lvl1pPr algn="l" defTabSz="957263" rtl="0" eaLnBrk="0" fontAlgn="base" hangingPunct="0">
              <a:spcBef>
                <a:spcPct val="0"/>
              </a:spcBef>
              <a:spcAft>
                <a:spcPct val="0"/>
              </a:spcAft>
              <a:defRPr sz="30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a:lstStyle>
          <a:p>
            <a:r>
              <a:rPr lang="en-GB" kern="0" dirty="0" smtClean="0">
                <a:solidFill>
                  <a:srgbClr val="6A0F30"/>
                </a:solidFill>
                <a:latin typeface="Calibri" panose="020F0502020204030204" pitchFamily="34" charset="0"/>
              </a:rPr>
              <a:t>Our approach: </a:t>
            </a:r>
            <a:r>
              <a:rPr lang="en-GB" kern="0" dirty="0">
                <a:solidFill>
                  <a:schemeClr val="bg1"/>
                </a:solidFill>
                <a:latin typeface="Calibri" panose="020F0502020204030204" pitchFamily="34" charset="0"/>
              </a:rPr>
              <a:t>W</a:t>
            </a:r>
            <a:r>
              <a:rPr lang="en-GB" kern="0" dirty="0" smtClean="0">
                <a:solidFill>
                  <a:schemeClr val="bg1"/>
                </a:solidFill>
                <a:latin typeface="Calibri" panose="020F0502020204030204" pitchFamily="34" charset="0"/>
              </a:rPr>
              <a:t>ork packages</a:t>
            </a:r>
            <a:endParaRPr lang="en-GB"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5609407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feld 4"/>
          <p:cNvSpPr txBox="1"/>
          <p:nvPr/>
        </p:nvSpPr>
        <p:spPr>
          <a:xfrm>
            <a:off x="765762" y="3865601"/>
            <a:ext cx="2801986" cy="430887"/>
          </a:xfrm>
          <a:prstGeom prst="rect">
            <a:avLst/>
          </a:prstGeom>
          <a:noFill/>
        </p:spPr>
        <p:txBody>
          <a:bodyPr wrap="none" rtlCol="0">
            <a:spAutoFit/>
          </a:bodyPr>
          <a:lstStyle/>
          <a:p>
            <a:pPr algn="just"/>
            <a:r>
              <a:rPr lang="de-DE" sz="2200" b="1" dirty="0" err="1" smtClean="0">
                <a:solidFill>
                  <a:srgbClr val="6A0F30"/>
                </a:solidFill>
                <a:latin typeface="Calibri" panose="020F0502020204030204" pitchFamily="34" charset="0"/>
              </a:rPr>
              <a:t>Transylvania</a:t>
            </a:r>
            <a:r>
              <a:rPr lang="de-DE" sz="2200" b="1" dirty="0" smtClean="0">
                <a:solidFill>
                  <a:srgbClr val="6A0F30"/>
                </a:solidFill>
                <a:latin typeface="Calibri" panose="020F0502020204030204" pitchFamily="34" charset="0"/>
              </a:rPr>
              <a:t>, Romania</a:t>
            </a:r>
            <a:endParaRPr lang="de-DE" sz="2200" b="1" dirty="0">
              <a:solidFill>
                <a:srgbClr val="6A0F30"/>
              </a:solidFill>
              <a:latin typeface="Calibri" panose="020F0502020204030204" pitchFamily="34" charset="0"/>
            </a:endParaRPr>
          </a:p>
        </p:txBody>
      </p:sp>
      <p:sp>
        <p:nvSpPr>
          <p:cNvPr id="24" name="Textfeld 9"/>
          <p:cNvSpPr txBox="1"/>
          <p:nvPr/>
        </p:nvSpPr>
        <p:spPr>
          <a:xfrm>
            <a:off x="761261" y="1337189"/>
            <a:ext cx="2984535" cy="430887"/>
          </a:xfrm>
          <a:prstGeom prst="rect">
            <a:avLst/>
          </a:prstGeom>
          <a:noFill/>
        </p:spPr>
        <p:txBody>
          <a:bodyPr wrap="none" rtlCol="0">
            <a:spAutoFit/>
          </a:bodyPr>
          <a:lstStyle/>
          <a:p>
            <a:pPr algn="just"/>
            <a:r>
              <a:rPr lang="de-DE" sz="2200" b="1" dirty="0" err="1" smtClean="0">
                <a:solidFill>
                  <a:srgbClr val="6A0F30"/>
                </a:solidFill>
                <a:latin typeface="Calibri" panose="020F0502020204030204" pitchFamily="34" charset="0"/>
              </a:rPr>
              <a:t>Lower</a:t>
            </a:r>
            <a:r>
              <a:rPr lang="de-DE" sz="2200" b="1" dirty="0" smtClean="0">
                <a:solidFill>
                  <a:srgbClr val="6A0F30"/>
                </a:solidFill>
                <a:latin typeface="Calibri" panose="020F0502020204030204" pitchFamily="34" charset="0"/>
              </a:rPr>
              <a:t> </a:t>
            </a:r>
            <a:r>
              <a:rPr lang="de-DE" sz="2200" b="1" dirty="0" err="1" smtClean="0">
                <a:solidFill>
                  <a:srgbClr val="6A0F30"/>
                </a:solidFill>
                <a:latin typeface="Calibri" panose="020F0502020204030204" pitchFamily="34" charset="0"/>
              </a:rPr>
              <a:t>Saxony</a:t>
            </a:r>
            <a:r>
              <a:rPr lang="de-DE" sz="2200" b="1" dirty="0" smtClean="0">
                <a:solidFill>
                  <a:srgbClr val="6A0F30"/>
                </a:solidFill>
                <a:latin typeface="Calibri" panose="020F0502020204030204" pitchFamily="34" charset="0"/>
              </a:rPr>
              <a:t>, Germany</a:t>
            </a:r>
          </a:p>
        </p:txBody>
      </p:sp>
      <p:pic>
        <p:nvPicPr>
          <p:cNvPr id="33" name="Bild 1"/>
          <p:cNvPicPr>
            <a:picLocks noChangeAspect="1"/>
          </p:cNvPicPr>
          <p:nvPr/>
        </p:nvPicPr>
        <p:blipFill rotWithShape="1">
          <a:blip r:embed="rId3"/>
          <a:srcRect r="21736"/>
          <a:stretch/>
        </p:blipFill>
        <p:spPr>
          <a:xfrm>
            <a:off x="608841" y="4332203"/>
            <a:ext cx="3115805" cy="1256577"/>
          </a:xfrm>
          <a:prstGeom prst="rect">
            <a:avLst/>
          </a:prstGeom>
        </p:spPr>
      </p:pic>
      <p:sp>
        <p:nvSpPr>
          <p:cNvPr id="30" name="Textfeld 9"/>
          <p:cNvSpPr txBox="1"/>
          <p:nvPr/>
        </p:nvSpPr>
        <p:spPr>
          <a:xfrm>
            <a:off x="4937595" y="1062767"/>
            <a:ext cx="830420" cy="430887"/>
          </a:xfrm>
          <a:prstGeom prst="rect">
            <a:avLst/>
          </a:prstGeom>
          <a:noFill/>
        </p:spPr>
        <p:txBody>
          <a:bodyPr wrap="none" rtlCol="0">
            <a:spAutoFit/>
          </a:bodyPr>
          <a:lstStyle/>
          <a:p>
            <a:pPr algn="just"/>
            <a:r>
              <a:rPr lang="de-DE" sz="2200" b="1" dirty="0" smtClean="0">
                <a:solidFill>
                  <a:srgbClr val="6A0F30"/>
                </a:solidFill>
                <a:latin typeface="Calibri" panose="020F0502020204030204" pitchFamily="34" charset="0"/>
              </a:rPr>
              <a:t>Food </a:t>
            </a:r>
          </a:p>
        </p:txBody>
      </p:sp>
      <p:sp>
        <p:nvSpPr>
          <p:cNvPr id="31" name="Textfeld 9"/>
          <p:cNvSpPr txBox="1"/>
          <p:nvPr/>
        </p:nvSpPr>
        <p:spPr>
          <a:xfrm>
            <a:off x="7348411" y="1062767"/>
            <a:ext cx="979627" cy="430887"/>
          </a:xfrm>
          <a:prstGeom prst="rect">
            <a:avLst/>
          </a:prstGeom>
          <a:noFill/>
        </p:spPr>
        <p:txBody>
          <a:bodyPr wrap="none" rtlCol="0">
            <a:spAutoFit/>
          </a:bodyPr>
          <a:lstStyle/>
          <a:p>
            <a:pPr algn="just"/>
            <a:r>
              <a:rPr lang="de-DE" sz="2200" b="1" dirty="0" err="1" smtClean="0">
                <a:solidFill>
                  <a:srgbClr val="6A0F30"/>
                </a:solidFill>
                <a:latin typeface="Calibri" panose="020F0502020204030204" pitchFamily="34" charset="0"/>
              </a:rPr>
              <a:t>Energy</a:t>
            </a:r>
            <a:endParaRPr lang="de-DE" sz="2200" b="1" dirty="0" smtClean="0">
              <a:solidFill>
                <a:srgbClr val="6A0F30"/>
              </a:solidFill>
              <a:latin typeface="Calibri" panose="020F0502020204030204" pitchFamily="34" charset="0"/>
            </a:endParaRPr>
          </a:p>
        </p:txBody>
      </p:sp>
      <p:sp>
        <p:nvSpPr>
          <p:cNvPr id="35" name="Textplatzhalter 5"/>
          <p:cNvSpPr txBox="1">
            <a:spLocks/>
          </p:cNvSpPr>
          <p:nvPr/>
        </p:nvSpPr>
        <p:spPr>
          <a:xfrm>
            <a:off x="302159" y="4482219"/>
            <a:ext cx="3806553" cy="1175490"/>
          </a:xfrm>
          <a:prstGeom prst="rect">
            <a:avLst/>
          </a:prstGeom>
        </p:spPr>
        <p:txBody>
          <a:bodyPr anchor="ctr" anchorCtr="1"/>
          <a:lstStyle>
            <a:defPPr>
              <a:defRPr lang="de-DE"/>
            </a:defPPr>
            <a:lvl1pPr algn="l" rtl="0" fontAlgn="base">
              <a:spcBef>
                <a:spcPct val="0"/>
              </a:spcBef>
              <a:spcAft>
                <a:spcPct val="0"/>
              </a:spcAft>
              <a:defRPr kern="1200">
                <a:solidFill>
                  <a:schemeClr val="tx1"/>
                </a:solidFill>
                <a:latin typeface="Calibri"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endParaRPr lang="de-DE" dirty="0" smtClean="0"/>
          </a:p>
          <a:p>
            <a:endParaRPr lang="de-DE" dirty="0"/>
          </a:p>
        </p:txBody>
      </p:sp>
      <p:sp>
        <p:nvSpPr>
          <p:cNvPr id="38" name="Rectangle 37"/>
          <p:cNvSpPr/>
          <p:nvPr/>
        </p:nvSpPr>
        <p:spPr>
          <a:xfrm>
            <a:off x="4029869" y="4424721"/>
            <a:ext cx="2721315" cy="1631216"/>
          </a:xfrm>
          <a:prstGeom prst="rect">
            <a:avLst/>
          </a:prstGeom>
        </p:spPr>
        <p:txBody>
          <a:bodyPr wrap="square">
            <a:spAutoFit/>
          </a:bodyPr>
          <a:lstStyle/>
          <a:p>
            <a:pPr marL="198000" indent="-198000">
              <a:buFont typeface="Arial" pitchFamily="34" charset="0"/>
              <a:buChar char="•"/>
            </a:pPr>
            <a:r>
              <a:rPr lang="de-DE" sz="2000" dirty="0" smtClean="0">
                <a:latin typeface="Calibri" panose="020F0502020204030204" pitchFamily="34" charset="0"/>
              </a:rPr>
              <a:t>Traditional </a:t>
            </a:r>
            <a:r>
              <a:rPr lang="de-DE" sz="2000" dirty="0" err="1" smtClean="0">
                <a:latin typeface="Calibri" panose="020F0502020204030204" pitchFamily="34" charset="0"/>
              </a:rPr>
              <a:t>agriculture</a:t>
            </a:r>
            <a:r>
              <a:rPr lang="de-DE" sz="2000" dirty="0" smtClean="0">
                <a:latin typeface="Calibri" panose="020F0502020204030204" pitchFamily="34" charset="0"/>
              </a:rPr>
              <a:t> </a:t>
            </a:r>
            <a:r>
              <a:rPr lang="de-DE" sz="2000" dirty="0" err="1" smtClean="0">
                <a:latin typeface="Calibri" panose="020F0502020204030204" pitchFamily="34" charset="0"/>
              </a:rPr>
              <a:t>is</a:t>
            </a:r>
            <a:r>
              <a:rPr lang="de-DE" sz="2000" dirty="0" smtClean="0">
                <a:latin typeface="Calibri" panose="020F0502020204030204" pitchFamily="34" charset="0"/>
              </a:rPr>
              <a:t> not profitable, </a:t>
            </a:r>
            <a:r>
              <a:rPr lang="de-DE" sz="2000" dirty="0" err="1" smtClean="0">
                <a:latin typeface="Calibri" panose="020F0502020204030204" pitchFamily="34" charset="0"/>
              </a:rPr>
              <a:t>intensifcation</a:t>
            </a:r>
            <a:r>
              <a:rPr lang="de-DE" sz="2000" dirty="0" smtClean="0">
                <a:latin typeface="Calibri" panose="020F0502020204030204" pitchFamily="34" charset="0"/>
              </a:rPr>
              <a:t> </a:t>
            </a:r>
            <a:r>
              <a:rPr lang="de-DE" sz="2000" dirty="0" err="1" smtClean="0">
                <a:latin typeface="Calibri" panose="020F0502020204030204" pitchFamily="34" charset="0"/>
              </a:rPr>
              <a:t>and</a:t>
            </a:r>
            <a:r>
              <a:rPr lang="de-DE" sz="2000" dirty="0" smtClean="0">
                <a:latin typeface="Calibri" panose="020F0502020204030204" pitchFamily="34" charset="0"/>
              </a:rPr>
              <a:t> </a:t>
            </a:r>
            <a:r>
              <a:rPr lang="de-DE" sz="2000" dirty="0" err="1" smtClean="0">
                <a:latin typeface="Calibri" panose="020F0502020204030204" pitchFamily="34" charset="0"/>
              </a:rPr>
              <a:t>abandonment</a:t>
            </a:r>
            <a:endParaRPr lang="de-DE" sz="2000" dirty="0" smtClean="0">
              <a:latin typeface="Calibri" panose="020F0502020204030204" pitchFamily="34" charset="0"/>
            </a:endParaRPr>
          </a:p>
          <a:p>
            <a:pPr marL="198000" indent="-198000">
              <a:buFont typeface="Arial" pitchFamily="34" charset="0"/>
              <a:buChar char="•"/>
            </a:pPr>
            <a:endParaRPr lang="de-DE" sz="2000" dirty="0" smtClean="0">
              <a:latin typeface="Calibri" panose="020F0502020204030204" pitchFamily="34" charset="0"/>
            </a:endParaRPr>
          </a:p>
        </p:txBody>
      </p:sp>
      <p:sp>
        <p:nvSpPr>
          <p:cNvPr id="39" name="Rectangle 38"/>
          <p:cNvSpPr/>
          <p:nvPr/>
        </p:nvSpPr>
        <p:spPr>
          <a:xfrm>
            <a:off x="6638723" y="2030694"/>
            <a:ext cx="2384061" cy="707886"/>
          </a:xfrm>
          <a:prstGeom prst="rect">
            <a:avLst/>
          </a:prstGeom>
          <a:noFill/>
        </p:spPr>
        <p:txBody>
          <a:bodyPr wrap="square">
            <a:spAutoFit/>
          </a:bodyPr>
          <a:lstStyle/>
          <a:p>
            <a:pPr marL="198000" indent="-198000">
              <a:buFont typeface="Arial" pitchFamily="34" charset="0"/>
              <a:buChar char="•"/>
            </a:pPr>
            <a:r>
              <a:rPr lang="de-DE" sz="2000" dirty="0" err="1" smtClean="0">
                <a:latin typeface="Calibri" panose="020F0502020204030204" pitchFamily="34" charset="0"/>
              </a:rPr>
              <a:t>Energy</a:t>
            </a:r>
            <a:r>
              <a:rPr lang="de-DE" sz="2000" dirty="0" smtClean="0">
                <a:latin typeface="Calibri" panose="020F0502020204030204" pitchFamily="34" charset="0"/>
              </a:rPr>
              <a:t> </a:t>
            </a:r>
            <a:r>
              <a:rPr lang="de-DE" sz="2000" dirty="0" err="1" smtClean="0">
                <a:latin typeface="Calibri" panose="020F0502020204030204" pitchFamily="34" charset="0"/>
              </a:rPr>
              <a:t>transition</a:t>
            </a:r>
            <a:r>
              <a:rPr lang="de-DE" sz="2000" dirty="0" smtClean="0">
                <a:latin typeface="Calibri" panose="020F0502020204030204" pitchFamily="34" charset="0"/>
              </a:rPr>
              <a:t> (wind, </a:t>
            </a:r>
            <a:r>
              <a:rPr lang="de-DE" sz="2000" dirty="0" err="1" smtClean="0">
                <a:latin typeface="Calibri" panose="020F0502020204030204" pitchFamily="34" charset="0"/>
              </a:rPr>
              <a:t>biomass</a:t>
            </a:r>
            <a:r>
              <a:rPr lang="de-DE" sz="2000" dirty="0" smtClean="0">
                <a:latin typeface="Calibri" panose="020F0502020204030204" pitchFamily="34" charset="0"/>
              </a:rPr>
              <a:t>)</a:t>
            </a:r>
          </a:p>
        </p:txBody>
      </p:sp>
      <p:sp>
        <p:nvSpPr>
          <p:cNvPr id="41" name="Rectangle 40"/>
          <p:cNvSpPr/>
          <p:nvPr/>
        </p:nvSpPr>
        <p:spPr>
          <a:xfrm>
            <a:off x="4135983" y="2021782"/>
            <a:ext cx="2396902" cy="1323439"/>
          </a:xfrm>
          <a:prstGeom prst="rect">
            <a:avLst/>
          </a:prstGeom>
          <a:noFill/>
        </p:spPr>
        <p:txBody>
          <a:bodyPr wrap="square">
            <a:spAutoFit/>
          </a:bodyPr>
          <a:lstStyle/>
          <a:p>
            <a:pPr marL="198000" indent="-198000">
              <a:buFont typeface="Arial" pitchFamily="34" charset="0"/>
              <a:buChar char="•"/>
            </a:pPr>
            <a:r>
              <a:rPr lang="de-DE" sz="2000" dirty="0" err="1" smtClean="0">
                <a:latin typeface="Calibri" panose="020F0502020204030204" pitchFamily="34" charset="0"/>
              </a:rPr>
              <a:t>Conventional</a:t>
            </a:r>
            <a:r>
              <a:rPr lang="de-DE" sz="2000" dirty="0" smtClean="0">
                <a:latin typeface="Calibri" panose="020F0502020204030204" pitchFamily="34" charset="0"/>
              </a:rPr>
              <a:t> vs. </a:t>
            </a:r>
            <a:r>
              <a:rPr lang="de-DE" sz="2000" dirty="0" err="1" smtClean="0">
                <a:latin typeface="Calibri" panose="020F0502020204030204" pitchFamily="34" charset="0"/>
              </a:rPr>
              <a:t>Organic</a:t>
            </a:r>
            <a:r>
              <a:rPr lang="de-DE" sz="2000" dirty="0" smtClean="0">
                <a:latin typeface="Calibri" panose="020F0502020204030204" pitchFamily="34" charset="0"/>
              </a:rPr>
              <a:t> </a:t>
            </a:r>
            <a:r>
              <a:rPr lang="de-DE" sz="2000" dirty="0" err="1" smtClean="0">
                <a:latin typeface="Calibri" panose="020F0502020204030204" pitchFamily="34" charset="0"/>
              </a:rPr>
              <a:t>agriculture</a:t>
            </a:r>
            <a:endParaRPr lang="de-DE" sz="2000" dirty="0" smtClean="0">
              <a:latin typeface="Calibri" panose="020F0502020204030204" pitchFamily="34" charset="0"/>
            </a:endParaRPr>
          </a:p>
          <a:p>
            <a:pPr marL="198000" indent="-198000">
              <a:buFont typeface="Arial" pitchFamily="34" charset="0"/>
              <a:buChar char="•"/>
            </a:pPr>
            <a:r>
              <a:rPr lang="de-DE" sz="2000" dirty="0" smtClean="0">
                <a:latin typeface="Calibri" panose="020F0502020204030204" pitchFamily="34" charset="0"/>
              </a:rPr>
              <a:t>Short versus </a:t>
            </a:r>
            <a:r>
              <a:rPr lang="de-DE" sz="2000" dirty="0" err="1" smtClean="0">
                <a:latin typeface="Calibri" panose="020F0502020204030204" pitchFamily="34" charset="0"/>
              </a:rPr>
              <a:t>long</a:t>
            </a:r>
            <a:r>
              <a:rPr lang="de-DE" sz="2000" dirty="0" smtClean="0">
                <a:latin typeface="Calibri" panose="020F0502020204030204" pitchFamily="34" charset="0"/>
              </a:rPr>
              <a:t> </a:t>
            </a:r>
            <a:r>
              <a:rPr lang="de-DE" sz="2000" dirty="0" err="1" smtClean="0">
                <a:latin typeface="Calibri" panose="020F0502020204030204" pitchFamily="34" charset="0"/>
              </a:rPr>
              <a:t>supply</a:t>
            </a:r>
            <a:r>
              <a:rPr lang="de-DE" sz="2000" dirty="0" smtClean="0">
                <a:latin typeface="Calibri" panose="020F0502020204030204" pitchFamily="34" charset="0"/>
              </a:rPr>
              <a:t> </a:t>
            </a:r>
            <a:r>
              <a:rPr lang="de-DE" sz="2000" dirty="0" err="1" smtClean="0">
                <a:latin typeface="Calibri" panose="020F0502020204030204" pitchFamily="34" charset="0"/>
              </a:rPr>
              <a:t>chains</a:t>
            </a:r>
            <a:r>
              <a:rPr lang="de-DE" sz="2000" dirty="0" smtClean="0">
                <a:latin typeface="Calibri" panose="020F0502020204030204" pitchFamily="34" charset="0"/>
              </a:rPr>
              <a:t> etc..</a:t>
            </a:r>
          </a:p>
        </p:txBody>
      </p:sp>
      <p:sp>
        <p:nvSpPr>
          <p:cNvPr id="51" name="Rectangle 50"/>
          <p:cNvSpPr/>
          <p:nvPr/>
        </p:nvSpPr>
        <p:spPr>
          <a:xfrm>
            <a:off x="6862653" y="4424721"/>
            <a:ext cx="2160131" cy="707886"/>
          </a:xfrm>
          <a:prstGeom prst="rect">
            <a:avLst/>
          </a:prstGeom>
        </p:spPr>
        <p:txBody>
          <a:bodyPr wrap="square">
            <a:spAutoFit/>
          </a:bodyPr>
          <a:lstStyle/>
          <a:p>
            <a:pPr marL="198000" indent="-198000">
              <a:buFont typeface="Arial" pitchFamily="34" charset="0"/>
              <a:buChar char="•"/>
            </a:pPr>
            <a:r>
              <a:rPr lang="de-DE" sz="2000" dirty="0" err="1" smtClean="0">
                <a:latin typeface="Calibri" panose="020F0502020204030204" pitchFamily="34" charset="0"/>
              </a:rPr>
              <a:t>Fracking</a:t>
            </a:r>
            <a:r>
              <a:rPr lang="de-DE" sz="2000" dirty="0" smtClean="0">
                <a:latin typeface="Calibri" panose="020F0502020204030204" pitchFamily="34" charset="0"/>
              </a:rPr>
              <a:t> </a:t>
            </a:r>
            <a:r>
              <a:rPr lang="de-DE" sz="2000" dirty="0" err="1" smtClean="0">
                <a:latin typeface="Calibri" panose="020F0502020204030204" pitchFamily="34" charset="0"/>
              </a:rPr>
              <a:t>as</a:t>
            </a:r>
            <a:r>
              <a:rPr lang="de-DE" sz="2000" dirty="0" smtClean="0">
                <a:latin typeface="Calibri" panose="020F0502020204030204" pitchFamily="34" charset="0"/>
              </a:rPr>
              <a:t> a power </a:t>
            </a:r>
            <a:r>
              <a:rPr lang="de-DE" sz="2000" dirty="0" err="1" smtClean="0">
                <a:latin typeface="Calibri" panose="020F0502020204030204" pitchFamily="34" charset="0"/>
              </a:rPr>
              <a:t>source</a:t>
            </a:r>
            <a:r>
              <a:rPr lang="de-DE" sz="2000" dirty="0" smtClean="0">
                <a:latin typeface="Calibri" panose="020F0502020204030204" pitchFamily="34" charset="0"/>
              </a:rPr>
              <a:t>?</a:t>
            </a:r>
          </a:p>
        </p:txBody>
      </p:sp>
      <p:pic>
        <p:nvPicPr>
          <p:cNvPr id="1026" name="Picture 2" descr="http://www.fdp-nds.de/fileadmin/content/lfa/landwirtschaft300.jpg"/>
          <p:cNvPicPr>
            <a:picLocks noChangeAspect="1" noChangeArrowheads="1"/>
          </p:cNvPicPr>
          <p:nvPr/>
        </p:nvPicPr>
        <p:blipFill rotWithShape="1">
          <a:blip r:embed="rId4">
            <a:extLst>
              <a:ext uri="{28A0092B-C50C-407E-A947-70E740481C1C}">
                <a14:useLocalDpi xmlns:a14="http://schemas.microsoft.com/office/drawing/2010/main" val="0"/>
              </a:ext>
            </a:extLst>
          </a:blip>
          <a:srcRect t="18547"/>
          <a:stretch/>
        </p:blipFill>
        <p:spPr bwMode="auto">
          <a:xfrm>
            <a:off x="665073" y="1820156"/>
            <a:ext cx="3092406" cy="1259426"/>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17" name="Title 1"/>
          <p:cNvSpPr>
            <a:spLocks noGrp="1"/>
          </p:cNvSpPr>
          <p:nvPr>
            <p:ph type="title"/>
          </p:nvPr>
        </p:nvSpPr>
        <p:spPr>
          <a:xfrm>
            <a:off x="93215" y="0"/>
            <a:ext cx="8956839" cy="603250"/>
          </a:xfrm>
        </p:spPr>
        <p:txBody>
          <a:bodyPr/>
          <a:lstStyle/>
          <a:p>
            <a:r>
              <a:rPr lang="en-GB" dirty="0" smtClean="0">
                <a:solidFill>
                  <a:srgbClr val="6A0F30"/>
                </a:solidFill>
                <a:latin typeface="Calibri" panose="020F0502020204030204" pitchFamily="34" charset="0"/>
              </a:rPr>
              <a:t>Our approach: </a:t>
            </a:r>
            <a:r>
              <a:rPr lang="en-GB" dirty="0" smtClean="0">
                <a:solidFill>
                  <a:schemeClr val="bg1"/>
                </a:solidFill>
                <a:latin typeface="Calibri" panose="020F0502020204030204" pitchFamily="34" charset="0"/>
              </a:rPr>
              <a:t>Study regions and thematic fields</a:t>
            </a:r>
            <a:endParaRPr lang="en-GB" dirty="0">
              <a:solidFill>
                <a:schemeClr val="bg1"/>
              </a:solidFill>
              <a:latin typeface="Calibri" panose="020F0502020204030204" pitchFamily="34" charset="0"/>
            </a:endParaRPr>
          </a:p>
        </p:txBody>
      </p:sp>
    </p:spTree>
    <p:extLst>
      <p:ext uri="{BB962C8B-B14F-4D97-AF65-F5344CB8AC3E}">
        <p14:creationId xmlns:p14="http://schemas.microsoft.com/office/powerpoint/2010/main" val="34557368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15" name="Title 1"/>
          <p:cNvSpPr>
            <a:spLocks noGrp="1"/>
          </p:cNvSpPr>
          <p:nvPr>
            <p:ph type="title"/>
          </p:nvPr>
        </p:nvSpPr>
        <p:spPr>
          <a:xfrm>
            <a:off x="93216" y="0"/>
            <a:ext cx="8229600" cy="603250"/>
          </a:xfrm>
        </p:spPr>
        <p:txBody>
          <a:bodyPr/>
          <a:lstStyle/>
          <a:p>
            <a:r>
              <a:rPr lang="en-GB" dirty="0" smtClean="0">
                <a:solidFill>
                  <a:srgbClr val="6A0F30"/>
                </a:solidFill>
                <a:latin typeface="Calibri" panose="020F0502020204030204" pitchFamily="34" charset="0"/>
              </a:rPr>
              <a:t>Our approach: </a:t>
            </a:r>
            <a:r>
              <a:rPr lang="en-GB" dirty="0" smtClean="0">
                <a:solidFill>
                  <a:schemeClr val="bg1"/>
                </a:solidFill>
                <a:latin typeface="Calibri" panose="020F0502020204030204" pitchFamily="34" charset="0"/>
              </a:rPr>
              <a:t>the dimensions</a:t>
            </a:r>
            <a:endParaRPr lang="en-GB" dirty="0">
              <a:solidFill>
                <a:schemeClr val="bg1"/>
              </a:solidFill>
              <a:latin typeface="Calibri" panose="020F0502020204030204" pitchFamily="34" charset="0"/>
            </a:endParaRPr>
          </a:p>
        </p:txBody>
      </p:sp>
      <p:sp>
        <p:nvSpPr>
          <p:cNvPr id="3" name="TextBox 2"/>
          <p:cNvSpPr txBox="1"/>
          <p:nvPr/>
        </p:nvSpPr>
        <p:spPr>
          <a:xfrm>
            <a:off x="1108545" y="2528572"/>
            <a:ext cx="1740926" cy="1077218"/>
          </a:xfrm>
          <a:prstGeom prst="rect">
            <a:avLst/>
          </a:prstGeom>
          <a:noFill/>
        </p:spPr>
        <p:txBody>
          <a:bodyPr wrap="none" rtlCol="0">
            <a:spAutoFit/>
          </a:bodyPr>
          <a:lstStyle/>
          <a:p>
            <a:pPr algn="r">
              <a:spcAft>
                <a:spcPts val="600"/>
              </a:spcAft>
            </a:pPr>
            <a:r>
              <a:rPr lang="en-GB" dirty="0" smtClean="0">
                <a:solidFill>
                  <a:srgbClr val="00B050"/>
                </a:solidFill>
                <a:latin typeface="Calibri" panose="020F0502020204030204" pitchFamily="34" charset="0"/>
              </a:rPr>
              <a:t>Conceptual</a:t>
            </a:r>
          </a:p>
          <a:p>
            <a:pPr algn="r">
              <a:spcAft>
                <a:spcPts val="600"/>
              </a:spcAft>
            </a:pPr>
            <a:r>
              <a:rPr lang="en-GB" dirty="0" smtClean="0">
                <a:solidFill>
                  <a:srgbClr val="0070C0"/>
                </a:solidFill>
                <a:latin typeface="Calibri" panose="020F0502020204030204" pitchFamily="34" charset="0"/>
              </a:rPr>
              <a:t>Empirical</a:t>
            </a:r>
          </a:p>
          <a:p>
            <a:pPr algn="r">
              <a:spcAft>
                <a:spcPts val="600"/>
              </a:spcAft>
            </a:pPr>
            <a:r>
              <a:rPr lang="en-GB" dirty="0" smtClean="0">
                <a:solidFill>
                  <a:srgbClr val="C00000"/>
                </a:solidFill>
                <a:latin typeface="Calibri" panose="020F0502020204030204" pitchFamily="34" charset="0"/>
              </a:rPr>
              <a:t>Transdisciplinary</a:t>
            </a:r>
          </a:p>
        </p:txBody>
      </p:sp>
      <p:sp>
        <p:nvSpPr>
          <p:cNvPr id="6" name="TextBox 5"/>
          <p:cNvSpPr txBox="1"/>
          <p:nvPr/>
        </p:nvSpPr>
        <p:spPr>
          <a:xfrm>
            <a:off x="2849471" y="1252162"/>
            <a:ext cx="1169551" cy="1183977"/>
          </a:xfrm>
          <a:prstGeom prst="rect">
            <a:avLst/>
          </a:prstGeom>
          <a:noFill/>
        </p:spPr>
        <p:txBody>
          <a:bodyPr vert="vert" wrap="none" rtlCol="0">
            <a:spAutoFit/>
          </a:bodyPr>
          <a:lstStyle/>
          <a:p>
            <a:pPr algn="r">
              <a:spcAft>
                <a:spcPts val="600"/>
              </a:spcAft>
            </a:pPr>
            <a:r>
              <a:rPr lang="en-GB" dirty="0" smtClean="0">
                <a:solidFill>
                  <a:srgbClr val="6A0F30"/>
                </a:solidFill>
                <a:latin typeface="Calibri" panose="020F0502020204030204" pitchFamily="34" charset="0"/>
              </a:rPr>
              <a:t>Reconnect</a:t>
            </a:r>
          </a:p>
          <a:p>
            <a:pPr algn="r">
              <a:spcAft>
                <a:spcPts val="600"/>
              </a:spcAft>
            </a:pPr>
            <a:r>
              <a:rPr lang="en-GB" dirty="0" smtClean="0">
                <a:solidFill>
                  <a:srgbClr val="6A0F30"/>
                </a:solidFill>
                <a:latin typeface="Calibri" panose="020F0502020204030204" pitchFamily="34" charset="0"/>
              </a:rPr>
              <a:t>Restructure</a:t>
            </a:r>
          </a:p>
          <a:p>
            <a:pPr algn="r">
              <a:spcAft>
                <a:spcPts val="600"/>
              </a:spcAft>
            </a:pPr>
            <a:r>
              <a:rPr lang="en-GB" dirty="0" smtClean="0">
                <a:solidFill>
                  <a:srgbClr val="6A0F30"/>
                </a:solidFill>
                <a:latin typeface="Calibri" panose="020F0502020204030204" pitchFamily="34" charset="0"/>
              </a:rPr>
              <a:t>Rethink</a:t>
            </a:r>
          </a:p>
        </p:txBody>
      </p:sp>
      <p:sp>
        <p:nvSpPr>
          <p:cNvPr id="36" name="TextBox 35"/>
          <p:cNvSpPr txBox="1"/>
          <p:nvPr/>
        </p:nvSpPr>
        <p:spPr>
          <a:xfrm>
            <a:off x="2861480" y="3997971"/>
            <a:ext cx="1169551" cy="829779"/>
          </a:xfrm>
          <a:prstGeom prst="rect">
            <a:avLst/>
          </a:prstGeom>
          <a:noFill/>
        </p:spPr>
        <p:txBody>
          <a:bodyPr vert="vert" wrap="none" rtlCol="0">
            <a:spAutoFit/>
          </a:bodyPr>
          <a:lstStyle/>
          <a:p>
            <a:pPr algn="r">
              <a:spcAft>
                <a:spcPts val="600"/>
              </a:spcAft>
            </a:pPr>
            <a:r>
              <a:rPr lang="en-GB" dirty="0" smtClean="0">
                <a:latin typeface="Calibri" panose="020F0502020204030204" pitchFamily="34" charset="0"/>
              </a:rPr>
              <a:t>General</a:t>
            </a:r>
          </a:p>
          <a:p>
            <a:pPr algn="r">
              <a:spcAft>
                <a:spcPts val="600"/>
              </a:spcAft>
            </a:pPr>
            <a:r>
              <a:rPr lang="en-GB" dirty="0" smtClean="0">
                <a:latin typeface="Calibri" panose="020F0502020204030204" pitchFamily="34" charset="0"/>
              </a:rPr>
              <a:t>Food</a:t>
            </a:r>
          </a:p>
          <a:p>
            <a:pPr algn="r">
              <a:spcAft>
                <a:spcPts val="600"/>
              </a:spcAft>
            </a:pPr>
            <a:r>
              <a:rPr lang="en-GB" dirty="0" smtClean="0">
                <a:latin typeface="Calibri" panose="020F0502020204030204" pitchFamily="34" charset="0"/>
              </a:rPr>
              <a:t>Energy</a:t>
            </a:r>
          </a:p>
        </p:txBody>
      </p:sp>
      <p:sp>
        <p:nvSpPr>
          <p:cNvPr id="37" name="TextBox 36"/>
          <p:cNvSpPr txBox="1"/>
          <p:nvPr/>
        </p:nvSpPr>
        <p:spPr>
          <a:xfrm>
            <a:off x="1450032" y="4925065"/>
            <a:ext cx="1465914" cy="723275"/>
          </a:xfrm>
          <a:prstGeom prst="rect">
            <a:avLst/>
          </a:prstGeom>
          <a:noFill/>
        </p:spPr>
        <p:txBody>
          <a:bodyPr wrap="none" rtlCol="0">
            <a:spAutoFit/>
          </a:bodyPr>
          <a:lstStyle/>
          <a:p>
            <a:pPr>
              <a:spcAft>
                <a:spcPts val="600"/>
              </a:spcAft>
            </a:pPr>
            <a:r>
              <a:rPr lang="en-GB" dirty="0" smtClean="0">
                <a:latin typeface="Calibri" panose="020F0502020204030204" pitchFamily="34" charset="0"/>
              </a:rPr>
              <a:t>Lower Saxony</a:t>
            </a:r>
          </a:p>
          <a:p>
            <a:pPr>
              <a:spcAft>
                <a:spcPts val="600"/>
              </a:spcAft>
            </a:pPr>
            <a:r>
              <a:rPr lang="en-GB" dirty="0" smtClean="0">
                <a:latin typeface="Calibri" panose="020F0502020204030204" pitchFamily="34" charset="0"/>
              </a:rPr>
              <a:t>Transylvania</a:t>
            </a:r>
          </a:p>
        </p:txBody>
      </p:sp>
      <p:sp>
        <p:nvSpPr>
          <p:cNvPr id="8" name="Curved Left Arrow 7"/>
          <p:cNvSpPr/>
          <p:nvPr/>
        </p:nvSpPr>
        <p:spPr bwMode="auto">
          <a:xfrm>
            <a:off x="4031031" y="2920753"/>
            <a:ext cx="1207363" cy="2601158"/>
          </a:xfrm>
          <a:prstGeom prst="curvedLeftArrow">
            <a:avLst/>
          </a:prstGeom>
          <a:solidFill>
            <a:srgbClr val="0070C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Arial" charset="0"/>
              <a:cs typeface="Arial" charset="0"/>
            </a:endParaRPr>
          </a:p>
        </p:txBody>
      </p:sp>
      <p:sp>
        <p:nvSpPr>
          <p:cNvPr id="38" name="Curved Left Arrow 37"/>
          <p:cNvSpPr/>
          <p:nvPr/>
        </p:nvSpPr>
        <p:spPr bwMode="auto">
          <a:xfrm>
            <a:off x="4031031" y="3295094"/>
            <a:ext cx="1207363" cy="2345001"/>
          </a:xfrm>
          <a:prstGeom prst="curvedLeftArrow">
            <a:avLst/>
          </a:prstGeom>
          <a:solidFill>
            <a:srgbClr val="C0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Arial" charset="0"/>
              <a:cs typeface="Arial" charset="0"/>
            </a:endParaRPr>
          </a:p>
        </p:txBody>
      </p:sp>
      <p:sp>
        <p:nvSpPr>
          <p:cNvPr id="40" name="Curved Left Arrow 39"/>
          <p:cNvSpPr/>
          <p:nvPr/>
        </p:nvSpPr>
        <p:spPr bwMode="auto">
          <a:xfrm>
            <a:off x="4031031" y="2524915"/>
            <a:ext cx="1207363" cy="2206883"/>
          </a:xfrm>
          <a:prstGeom prst="curvedLeftArrow">
            <a:avLst>
              <a:gd name="adj1" fmla="val 26494"/>
              <a:gd name="adj2" fmla="val 50000"/>
              <a:gd name="adj3" fmla="val 25000"/>
            </a:avLst>
          </a:prstGeom>
          <a:solidFill>
            <a:srgbClr val="00B050"/>
          </a:solidFill>
          <a:ln w="1270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Arial" charset="0"/>
              <a:cs typeface="Arial"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4183867237"/>
              </p:ext>
            </p:extLst>
          </p:nvPr>
        </p:nvGraphicFramePr>
        <p:xfrm>
          <a:off x="2849472" y="2504853"/>
          <a:ext cx="1109079" cy="1097280"/>
        </p:xfrm>
        <a:graphic>
          <a:graphicData uri="http://schemas.openxmlformats.org/drawingml/2006/table">
            <a:tbl>
              <a:tblPr firstRow="1" bandRow="1">
                <a:tableStyleId>{5C22544A-7EE6-4342-B048-85BDC9FD1C3A}</a:tableStyleId>
              </a:tblPr>
              <a:tblGrid>
                <a:gridCol w="369693"/>
                <a:gridCol w="369693"/>
                <a:gridCol w="369693"/>
              </a:tblGrid>
              <a:tr h="33827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3827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3827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998529264"/>
              </p:ext>
            </p:extLst>
          </p:nvPr>
        </p:nvGraphicFramePr>
        <p:xfrm>
          <a:off x="2915946" y="4916820"/>
          <a:ext cx="1036599" cy="731520"/>
        </p:xfrm>
        <a:graphic>
          <a:graphicData uri="http://schemas.openxmlformats.org/drawingml/2006/table">
            <a:tbl>
              <a:tblPr firstRow="1" bandRow="1">
                <a:tableStyleId>{5C22544A-7EE6-4342-B048-85BDC9FD1C3A}</a:tableStyleId>
              </a:tblPr>
              <a:tblGrid>
                <a:gridCol w="345533"/>
                <a:gridCol w="345533"/>
                <a:gridCol w="345533"/>
              </a:tblGrid>
              <a:tr h="193706">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3706">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21" name="Rectangle 20"/>
          <p:cNvSpPr/>
          <p:nvPr/>
        </p:nvSpPr>
        <p:spPr bwMode="auto">
          <a:xfrm>
            <a:off x="1108544" y="1252162"/>
            <a:ext cx="7866779" cy="4882440"/>
          </a:xfrm>
          <a:prstGeom prst="rect">
            <a:avLst/>
          </a:prstGeom>
          <a:no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p:spPr>
        <p:txBody>
          <a:bodyPr vert="horz" wrap="square" lIns="90000" tIns="46800" rIns="90000" bIns="46800" numCol="1" rtlCol="0" anchor="t" anchorCtr="0" compatLnSpc="1">
            <a:prstTxWarp prst="textNoShape">
              <a:avLst/>
            </a:prstTxWarp>
          </a:bodyPr>
          <a:lstStyle/>
          <a:p>
            <a:pPr marL="182563" marR="0" indent="-92075" algn="l" defTabSz="957263" rtl="0" eaLnBrk="1" fontAlgn="base" latinLnBrk="0" hangingPunct="1">
              <a:lnSpc>
                <a:spcPct val="100000"/>
              </a:lnSpc>
              <a:spcBef>
                <a:spcPct val="0"/>
              </a:spcBef>
              <a:spcAft>
                <a:spcPct val="0"/>
              </a:spcAft>
              <a:buClrTx/>
              <a:buSzTx/>
              <a:buFontTx/>
              <a:buChar char="•"/>
              <a:tabLst/>
            </a:pPr>
            <a:endParaRPr kumimoji="0" lang="en-GB" sz="1400" b="0" i="0" u="none" strike="noStrike" cap="none" normalizeH="0" baseline="0" smtClean="0">
              <a:ln>
                <a:noFill/>
              </a:ln>
              <a:solidFill>
                <a:schemeClr val="tx1"/>
              </a:solidFill>
              <a:effectLst/>
              <a:latin typeface="Arial" charset="0"/>
              <a:cs typeface="Arial" charset="0"/>
            </a:endParaRPr>
          </a:p>
        </p:txBody>
      </p:sp>
      <p:sp>
        <p:nvSpPr>
          <p:cNvPr id="23" name="TextBox 22"/>
          <p:cNvSpPr txBox="1"/>
          <p:nvPr/>
        </p:nvSpPr>
        <p:spPr>
          <a:xfrm>
            <a:off x="5667298" y="1312855"/>
            <a:ext cx="3308025" cy="1754326"/>
          </a:xfrm>
          <a:prstGeom prst="rect">
            <a:avLst/>
          </a:prstGeom>
          <a:noFill/>
        </p:spPr>
        <p:txBody>
          <a:bodyPr wrap="square" rtlCol="0">
            <a:spAutoFit/>
          </a:bodyPr>
          <a:lstStyle/>
          <a:p>
            <a:r>
              <a:rPr lang="en-GB" b="1" dirty="0" smtClean="0">
                <a:solidFill>
                  <a:srgbClr val="6A0F30"/>
                </a:solidFill>
                <a:latin typeface="Calibri" panose="020F0502020204030204" pitchFamily="34" charset="0"/>
              </a:rPr>
              <a:t>The </a:t>
            </a:r>
            <a:r>
              <a:rPr lang="en-GB" b="1" dirty="0">
                <a:solidFill>
                  <a:srgbClr val="6A0F30"/>
                </a:solidFill>
                <a:latin typeface="Calibri" panose="020F0502020204030204" pitchFamily="34" charset="0"/>
              </a:rPr>
              <a:t>L</a:t>
            </a:r>
            <a:r>
              <a:rPr lang="en-GB" b="1" dirty="0" smtClean="0">
                <a:solidFill>
                  <a:srgbClr val="6A0F30"/>
                </a:solidFill>
                <a:latin typeface="Calibri" panose="020F0502020204030204" pitchFamily="34" charset="0"/>
              </a:rPr>
              <a:t>everage Points concept:</a:t>
            </a:r>
          </a:p>
          <a:p>
            <a:pPr marL="285750" indent="-285750">
              <a:buFont typeface="Arial" panose="020B0604020202020204" pitchFamily="34" charset="0"/>
              <a:buChar char="•"/>
            </a:pPr>
            <a:r>
              <a:rPr lang="en-GB" dirty="0" smtClean="0">
                <a:latin typeface="Calibri" panose="020F0502020204030204" pitchFamily="34" charset="0"/>
              </a:rPr>
              <a:t>Shared understanding of the concept, shared terminology, systems boundaries etc..</a:t>
            </a:r>
          </a:p>
          <a:p>
            <a:pPr marL="285750" indent="-285750">
              <a:buFont typeface="Arial" panose="020B0604020202020204" pitchFamily="34" charset="0"/>
              <a:buChar char="•"/>
            </a:pPr>
            <a:r>
              <a:rPr lang="en-GB" dirty="0" smtClean="0">
                <a:latin typeface="Calibri" panose="020F0502020204030204" pitchFamily="34" charset="0"/>
              </a:rPr>
              <a:t>Integration across dimensions</a:t>
            </a:r>
          </a:p>
          <a:p>
            <a:pPr marL="285750" indent="-285750">
              <a:buFont typeface="Arial" panose="020B0604020202020204" pitchFamily="34" charset="0"/>
              <a:buChar char="•"/>
            </a:pPr>
            <a:endParaRPr lang="en-GB" dirty="0">
              <a:latin typeface="Calibri" panose="020F0502020204030204" pitchFamily="34" charset="0"/>
            </a:endParaRPr>
          </a:p>
        </p:txBody>
      </p:sp>
    </p:spTree>
    <p:extLst>
      <p:ext uri="{BB962C8B-B14F-4D97-AF65-F5344CB8AC3E}">
        <p14:creationId xmlns:p14="http://schemas.microsoft.com/office/powerpoint/2010/main" val="401455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36" grpId="0"/>
      <p:bldP spid="37" grpId="0"/>
      <p:bldP spid="8" grpId="0" animBg="1"/>
      <p:bldP spid="38" grpId="0" animBg="1"/>
      <p:bldP spid="40" grpId="0" animBg="1"/>
      <p:bldP spid="21"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 y="171226"/>
            <a:ext cx="8229600" cy="603250"/>
          </a:xfrm>
        </p:spPr>
        <p:txBody>
          <a:bodyPr/>
          <a:lstStyle/>
          <a:p>
            <a:r>
              <a:rPr lang="en-US" sz="2800" dirty="0" smtClean="0">
                <a:solidFill>
                  <a:srgbClr val="FFFFFF"/>
                </a:solidFill>
              </a:rPr>
              <a:t>Scientific and societal contributions of the project</a:t>
            </a:r>
            <a:endParaRPr lang="de-DE" sz="2800" dirty="0">
              <a:solidFill>
                <a:srgbClr val="FFFFFF"/>
              </a:solidFill>
            </a:endParaRPr>
          </a:p>
        </p:txBody>
      </p:sp>
      <p:sp>
        <p:nvSpPr>
          <p:cNvPr id="3" name="Content Placeholder 2"/>
          <p:cNvSpPr>
            <a:spLocks noGrp="1"/>
          </p:cNvSpPr>
          <p:nvPr>
            <p:ph idx="1"/>
          </p:nvPr>
        </p:nvSpPr>
        <p:spPr>
          <a:xfrm>
            <a:off x="460375" y="925288"/>
            <a:ext cx="6738711" cy="5054823"/>
          </a:xfrm>
        </p:spPr>
        <p:txBody>
          <a:bodyPr/>
          <a:lstStyle/>
          <a:p>
            <a:r>
              <a:rPr lang="en-US" sz="2200" b="1" dirty="0" smtClean="0">
                <a:solidFill>
                  <a:srgbClr val="6A0F30"/>
                </a:solidFill>
                <a:latin typeface="Calibri" panose="020F0502020204030204" pitchFamily="34" charset="0"/>
              </a:rPr>
              <a:t>Conceptual contribution</a:t>
            </a:r>
          </a:p>
          <a:p>
            <a:pPr marL="479425" lvl="1" indent="0">
              <a:buNone/>
            </a:pPr>
            <a:r>
              <a:rPr lang="en-US" sz="2000" dirty="0" smtClean="0">
                <a:solidFill>
                  <a:schemeClr val="tx1"/>
                </a:solidFill>
                <a:latin typeface="Calibri" panose="020F0502020204030204" pitchFamily="34" charset="0"/>
              </a:rPr>
              <a:t>New fundamental insights and frameworks for leveraging sustainable transformations</a:t>
            </a:r>
          </a:p>
          <a:p>
            <a:pPr marL="479425" lvl="1" indent="0">
              <a:buNone/>
            </a:pPr>
            <a:endParaRPr lang="en-US" sz="2000" dirty="0" smtClean="0">
              <a:solidFill>
                <a:schemeClr val="tx1"/>
              </a:solidFill>
              <a:latin typeface="Calibri" panose="020F0502020204030204" pitchFamily="34" charset="0"/>
            </a:endParaRPr>
          </a:p>
          <a:p>
            <a:r>
              <a:rPr lang="en-US" sz="2200" b="1" dirty="0" smtClean="0">
                <a:solidFill>
                  <a:srgbClr val="6A0F30"/>
                </a:solidFill>
                <a:latin typeface="Calibri" panose="020F0502020204030204" pitchFamily="34" charset="0"/>
              </a:rPr>
              <a:t>Empirical contribution</a:t>
            </a:r>
          </a:p>
          <a:p>
            <a:pPr marL="479425" lvl="1" indent="0">
              <a:buNone/>
            </a:pPr>
            <a:r>
              <a:rPr lang="en-US" sz="2000" dirty="0" smtClean="0">
                <a:solidFill>
                  <a:schemeClr val="tx1"/>
                </a:solidFill>
                <a:latin typeface="Calibri" panose="020F0502020204030204" pitchFamily="34" charset="0"/>
              </a:rPr>
              <a:t>Detailed synthetic evidence regarding restructuring institutions, enabling knowledge flows and connecting  people to their environments.</a:t>
            </a:r>
            <a:endParaRPr lang="en-US" sz="2000" dirty="0">
              <a:solidFill>
                <a:schemeClr val="tx1"/>
              </a:solidFill>
              <a:latin typeface="Calibri" panose="020F0502020204030204" pitchFamily="34" charset="0"/>
            </a:endParaRPr>
          </a:p>
          <a:p>
            <a:pPr marL="0" indent="0">
              <a:buNone/>
            </a:pPr>
            <a:endParaRPr lang="en-US" sz="2200" dirty="0" smtClean="0">
              <a:solidFill>
                <a:schemeClr val="tx1"/>
              </a:solidFill>
              <a:latin typeface="Calibri" panose="020F0502020204030204" pitchFamily="34" charset="0"/>
            </a:endParaRPr>
          </a:p>
          <a:p>
            <a:r>
              <a:rPr lang="en-US" sz="2200" b="1" dirty="0" smtClean="0">
                <a:solidFill>
                  <a:srgbClr val="6A0F30"/>
                </a:solidFill>
                <a:latin typeface="Calibri" panose="020F0502020204030204" pitchFamily="34" charset="0"/>
              </a:rPr>
              <a:t>Transdisciplinary contribution</a:t>
            </a:r>
          </a:p>
          <a:p>
            <a:pPr marL="479425" lvl="1" indent="0">
              <a:buNone/>
            </a:pPr>
            <a:r>
              <a:rPr lang="en-GB" sz="2000" dirty="0">
                <a:solidFill>
                  <a:schemeClr val="tx1"/>
                </a:solidFill>
                <a:latin typeface="Calibri" panose="020F0502020204030204" pitchFamily="34" charset="0"/>
              </a:rPr>
              <a:t>concrete local contexts for enacting leverage points, using a </a:t>
            </a:r>
            <a:r>
              <a:rPr lang="en-GB" sz="2000" dirty="0" smtClean="0">
                <a:solidFill>
                  <a:schemeClr val="tx1"/>
                </a:solidFill>
                <a:latin typeface="Calibri" panose="020F0502020204030204" pitchFamily="34" charset="0"/>
              </a:rPr>
              <a:t>solution-oriented, transdisciplinary approach.</a:t>
            </a:r>
            <a:endParaRPr lang="en-US" sz="2200" dirty="0" smtClean="0">
              <a:solidFill>
                <a:schemeClr val="tx1"/>
              </a:solidFill>
              <a:latin typeface="Calibri" panose="020F0502020204030204" pitchFamily="34" charset="0"/>
            </a:endParaRPr>
          </a:p>
        </p:txBody>
      </p:sp>
      <p:sp>
        <p:nvSpPr>
          <p:cNvPr id="5" name="AutoShape 2" descr="data:image/jpeg;base64,/9j/4AAQSkZJRgABAQAAAQABAAD/2wCEAAkGBhMRERISExEVFBMWFhYVGRgYGBgbIBUVHBQWGBYeGhceGygeGiAlIBUZHy8gIycsLC0sGB4xNjArNSgrLCkBCQoKDgwOGg8PGi0lHx8sKjQsLDUsLDUsKTUsLS8pLCwpKSoqLCwsLCksLCwpLCwsLTQsLCwsLCkpLC0sKSkpLP/AABEIAFYA+AMBIgACEQEDEQH/xAAcAAEAAgMBAQEAAAAAAAAAAAAABAYDBQcCAQj/xABDEAACAQIFAQUEBgYHCQAAAAABAhEAAwQFEiExBhMiQVFxBzJhgSNCUpGh0RUWYpKxwRQzNXOys8IINDZDcnSCouL/xAAZAQEAAwEBAAAAAAAAAAAAAAAAAQMEAgX/xAAoEQEAAgEDAwMDBQAAAAAAAAAAAQIDESExBBJBIkJRkcHREzIzYbH/2gAMAwEAAhEDEQA/AO40pSgUpSgUpSgUpSgUoTWtxXUWHt83VJ8l738K5tatd7ToibRHLZUqt3uurI91Hb7h/E1Gbr7yw/8A7/8AzVE9Xhj3f6qnPjjyttKqS9fDxsH5PP8ApFSbfXNk8pcHyB/nSOrwz7iM+OfKyUrXYTPrV33GBPkSAfuJqb2h+yfvH51fF4tGsLItE8MlKxG6fs/iPzrGceo8R+8v51PdEJ1hJpUb+nDyJ9N/4VjuZqqmCrT6VE3rCO6E2layxnivcFtbbyd5gQB5kzWzpW0W4TFongpSldJKUpQKUpQKUpQKUpQKUpQKUpQKUqHmeaW8Ompz6DxY/AVE2isayiZiI1lKdwoJJAA5J2j51Ws062Re7ZXWftHZR6Dk/hVczfPrmJPe7qeCDj5+ZrX27ZYgKCSdgAJJ+VeTm66Z2x/VhydTM7USsdm929/WXCR5cD7hXjBZdcvGLaFviOB6ngVZ8m6LGz39z9gcf+R8fQVabVoKAqgADwAiox9FfJ6sk/kp09rb3lTsL0K53uXAvwUT+OwrY2+hrA5e43zA/gKsdK3V6TDXw0xgxx4aL9S8N5P+8awXOhbJ4e4Pmp/lVkpXc9Nin2wn9GnwpeJ6Dce5dVvgwj86hEYvCGWViv7UusfI938K6DSqZ6KnNJmJcT09ea7KvlnU1q6QClu0+27bg+hgR8zW8nw1knyQD8eY++oeZ9LWb0nTob7S/wAxwa06PisBsR2ljzAnQPTw9Dt8ajuyYv5I1j5j7wjW1P38fKw3bfi2w/aJYn0Xj+NeDh/qx6AxPqY2UfKa9YLGW7ih7Ta2PieV/wCofV9NpqbatafiTyfOtMRFt4WxES84fDhBtyeT51lpSrIjRYUpSpClKUClKUClKUClKUClKUClKx376orMxhVEk/CnAjZtmqYe2XbnhV8WPkK4x1l14631trbN/EuO6gmEXw+Pn925qzZxmzYi4XOwGyr9lfzPjXO8+s3sHjxjkstetOuhwoJKbQeOOAQeORtXkWzRnydviOI+ZYJyRltp48f29r1XjrBU4vA/RsY1WpJU/EamHiNjFdF6yzv9B4G1irNtL127dS2TcDCFa277DYj3Ig777+VSvZ11blt9QlrEKcQ8SlzusSNwEB96InaeJrU/7R39m2P+7T/JvVswYKxpe1YiWjHiiPVMbo9r2i5+yqy5KpVgGBAfcESD79XHoHqDMMUL/wDT8CMLo0dnE/STr17EniF/eqv5T7ccqt2LKNeuaktop+ifkIAfD4Vbul+ssLmlu62GdmVDoYlSpBInafhWtepOZe1rF4rEXMNk2CXFdls95/c5I7sMoAMGCW70GBAmtl0h7RcXcxYwGZYFsNiWUsjIGKOBz4tA472oidtjE0/o/O7nTNy/gsfYc4Z7naW8TbQkHuhTPmCFXujdTPIII67kPU+ExwL4a/bu6QNWkjUgPGpfeWYPPMHyoK1k3X979K3ssxtu1aaNWHdNX0qySJ1Hkr4DxVuau2KxSWka47BUQFmY8BQJJqg+2Lo1sXh0xeHkYvCHtLZHLKCGYeoKhh8QfOqb1D7QLueYfA5dgxF7Ex/SiJi0FIDDw7vLH4ADeaC39J+0TFZhh8fixh0s4ayj9gxktcdQx73eiAAJjaWgHY1vPZ/7QLGa2NaELeQDtbU7oxHI81O8GpGLya3g8qu4e0It28NcUeZi2ZJ+JO59a4n0V0ViRl9nNsuuOMZaa4Htci9bVzsF5JjYr4wIg70H6Oqk9Vdc3cLmeAwK2rbW8SO8zapXvEbQY8PEVN6B6/s5rY1L9HfSBdsnm23mPNTBg/I71TvaL/xDkvp/ragufUFq3gEfGrdWwqiXVvcfyEc6iTAA8TVNX2r5ljy36KyrWigTcvmAZnga0HgfrH0FYut7AzfPcNljlv6Nh0N+4oJHaMYkbfDSJ5AZoImuo3MrUBTaAtsg0rAgafslRyvw+6qop2b1+n4cRXt4c7y32iZtYv2LWZZUES9dS0L1knSjO4RdXedeWGxYeMTxXUaxWn1DcQRyOYP8/WstWuylKUClKUClKUClKUClKUClKUCqj1tm3u2FP7T/AOkfz+6ra5MGBJjjzqiYjpXF3HZ2CFmMnvVj6yb9nbSJ3Z8827dKxyr9bf2fYvD4jE31W4HuWAJWDsSWUySIMaY+dZl6MxJIBCATzq4HnFQ+o/ZliLWKGOynELh75ULcR/cuxG52O5jeQZMcVj6Tpp7+68cKMGGe7W0cMPth6Cwhwd7HW0FjE2YuC5b7usgjZgOTxB5BA35BrntTzW5ienMtv3d7j3bRY+Z7C9v8+a3GJ6EznNdFvM8Vbs4VSGa3YiXI89o9JkDyrf8AtQ6AuY/AYfCYTsrfZXUYBywAtrauJAIUme8OfjXsN6yZDldk4XDk2bZPY2vqL9hfhUzEXbOFtXLrBLVpAXdgsAAckgCua4fIeqERUXGYIKqhQI8AIH/J+FWno3LMz04lM1u2L6uEVBbGwEOLobuLzKefB4oN3lmZ4fMMOLtsresPqAkSDBKnY+hrkXXOUW8kzbLcTgEKHEu1u5YThlD2gQq+GrtOOJUGtrZ6CzfKmdcqxNu7hWYsLV+JQnyMQfUEelbPpn2c4q5jVzHNcQt+/b/qrae5aMmDwJidhHO8nag6RXFfY1g0TOc5VUVRbuXEQAAaFGIcQvkIAEfAV2quf9B9B4jBZjmWKutaNvE3HZAjMSAbzuNQKgDZhwTQW3qj/csV/cXf8tqpvsE/se3/AHl3/GavGdYRr2Hv2ljU9t0E8SykCT5b1X/Zh0rey7AJhr5Q3A7tKEkQzSNyAfwoK/190Bet3xmuV9zGJvctji+vj3fEnxHjtwRNU3EdbW80zjJbqqUuJ3Ltsz3LmtpAJ5Fd/qg9QezC2+Y4XMcOAlxLqteXgXF+0PJh4+frQV7qa+Mr6ksY293cNirRtG4eEbYGTHhCfIk+FdeBnccVq+pemrGPw7YfEJqRt9tireDKfAiue2ejM8y5eywGOtYjDgQqXxug8ADB/iBxtQdWIr7XMsB03n2JvWXxuNs2bNu5auG1ZH9aFdWKsRETpjkjc7V02gUpSgUpSgUpSgUpSgUpSgUpSgVq8F1HZuqjglVdWbvDTpC6J1Tx76ketbStD+qgGjTdZStpbR8mjR3iJ5IQKYIkelETr4T72e2VKjtFJZHdYZe8EjVBmJ3/AAPlWc5hall7RAygsw1CVAEkkTsN61f6sdzSLkSt9DCCIvEFoE7QVEc+M1kvdPata9odDdqQNIkNcQqx1TuNzA/IURum/pexp19tb0zp1a1iYmJnmN6y2sWGLgfUiT5yoYR8jWvxuQdpMPAYyVKyD9Ho3EifMTt8DUnLstFlSAxPdRf3UCD/AAzQjV4wWdpdXtNLpb0hw7gBSp8ZnbzhoNZmzSyFVjdthWMKdSwx8YM71rk6aHelwCQvuIEBYOHDMoMMZUeQifOsq5GQwuC6O0+kDHQCCHZWMLPd9weJ+M0N0wZlblQXVWYkKpZZaG0mBO+4r5mGZLZ0SrMXbSAsc6S3iQBsp8ahfq6NRIuEBiusaQZ03XurBnu7uQeZ+FZcdkSXNGnSpVzc3XUGJVl3BP7VDdIXNLUhTcVXInQzLqG08T5VkOOTYBgSdPBHDTpPPBg+sVFTJwDMidVttlAHcXTAHgPzrHg+n1tCAxP0iuJjZVnQg/ZUGBQ3SRnFiAe3twTAOtYJgGAZ+I+8V7OZWtTJ2qalBLDUJUASSRO0VrrvTINu3bV9IWycOTpB1W2C6oHAbuc788Gs2KyJXVl1EajcMwPr2zb/AAmflQ3SbObWXIVb1tmPADqSY5gTX39KWYLdtb0qQCdSwCeATO1YGyVSzNPLq/H2beiJ9KjZf00toKoZSF7IAhACVt6tIYzv73hA523obpgzuxqK9qnuLcnUIKksAQZ390/hWVMxRnRVIbWruCCCIRkB39XH41Afp897TdK6hB7vMXXuDgiB9IwPmPKsuXZILJVtUle12CgD6R0c7eEaPxpBuypmyl2QI5CkqzwNIYCTO8/OI+NZrmY2lEm6gEK0lhw06TzwYMecVEOTTeF0suzatkAY7QFZwe8u/EeW9YctyAW0gnftdY8dKKx7JB8APu3obs97qCwsjtFMKj7EbqzFQQZ3Agk+QqR+lLOlW7a3pYkA6lgkcwZ3qF+r4kw+zABhpG8XmurG+27kekVjx3TC3GLahJ7QEMuoFbmgsIkfYHr4g0g9TZXMxtgldalliVDLIkgbifiK92cWjlgrqxX3gCDp5G/lwfurXHIJd27SAxnSBAJ1q0kTBPdiQByZnas+WZT2LO2uQ0d0AgAyxJiSJOreIG3FE7vVnN1doCXNEsvaQNMrOreZjYiSI+Ne2zayF1m9bCzGrWsTExM8xvURsjJtvZN09iwcadI1APO2vyE7bT8TXrCZIEKklSQ+vuppk9mU33O8HmhuzrnFks69qgKRMsOCAQeeNxWVcwtEqBcQlhKjUJYGYIE78H7q1Y6ZARUFzZRaiV+tbUICYIkEDjz3BqbgMpFptWxOhUgKABDO0gbxOv8ACiN0+lKUdFKUoFKUoFKUoFKUoFKUoFKUoFKUoFKUoFKUoFKUoFKUoFKUoFfK+0oPk0pSiH2lKUS+UpSi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7"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8" name="Title 1"/>
          <p:cNvSpPr txBox="1">
            <a:spLocks/>
          </p:cNvSpPr>
          <p:nvPr/>
        </p:nvSpPr>
        <p:spPr bwMode="auto">
          <a:xfrm>
            <a:off x="93216" y="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lvl1pPr algn="l" defTabSz="957263" rtl="0" eaLnBrk="0" fontAlgn="base" hangingPunct="0">
              <a:spcBef>
                <a:spcPct val="0"/>
              </a:spcBef>
              <a:spcAft>
                <a:spcPct val="0"/>
              </a:spcAft>
              <a:defRPr sz="30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a:lstStyle>
          <a:p>
            <a:r>
              <a:rPr lang="en-GB" kern="0" dirty="0" smtClean="0">
                <a:solidFill>
                  <a:srgbClr val="6A0F30"/>
                </a:solidFill>
                <a:latin typeface="Calibri" panose="020F0502020204030204" pitchFamily="34" charset="0"/>
              </a:rPr>
              <a:t>Our approach: </a:t>
            </a:r>
            <a:r>
              <a:rPr lang="en-GB" kern="0" dirty="0" smtClean="0">
                <a:solidFill>
                  <a:schemeClr val="bg1"/>
                </a:solidFill>
                <a:latin typeface="Calibri" panose="020F0502020204030204" pitchFamily="34" charset="0"/>
              </a:rPr>
              <a:t>Scientific contributions</a:t>
            </a:r>
            <a:endParaRPr lang="en-GB"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34973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3" presetClass="emph" presetSubtype="1" nodeType="withEffect">
                                  <p:stCondLst>
                                    <p:cond delay="0"/>
                                  </p:stCondLst>
                                  <p:childTnLst>
                                    <p:set>
                                      <p:cBhvr override="childStyle">
                                        <p:cTn id="16" dur="indefinite"/>
                                        <p:tgtEl>
                                          <p:spTgt spid="3">
                                            <p:txEl>
                                              <p:pRg st="0" end="0"/>
                                            </p:txEl>
                                          </p:spTgt>
                                        </p:tgtEl>
                                        <p:attrNameLst>
                                          <p:attrName>style.color</p:attrName>
                                        </p:attrNameLst>
                                      </p:cBhvr>
                                      <p:to>
                                        <p:clrVal>
                                          <a:schemeClr val="accent1"/>
                                        </p:clrVal>
                                      </p:to>
                                    </p:set>
                                  </p:childTnLst>
                                </p:cTn>
                              </p:par>
                              <p:par>
                                <p:cTn id="17" presetID="3" presetClass="emph" presetSubtype="1" nodeType="withEffect">
                                  <p:stCondLst>
                                    <p:cond delay="0"/>
                                  </p:stCondLst>
                                  <p:childTnLst>
                                    <p:set>
                                      <p:cBhvr override="childStyle">
                                        <p:cTn id="18" dur="indefinite"/>
                                        <p:tgtEl>
                                          <p:spTgt spid="3">
                                            <p:txEl>
                                              <p:pRg st="1" end="1"/>
                                            </p:txEl>
                                          </p:spTgt>
                                        </p:tgtEl>
                                        <p:attrNameLst>
                                          <p:attrName>style.color</p:attrName>
                                        </p:attrNameLst>
                                      </p:cBhvr>
                                      <p:to>
                                        <p:clrVal>
                                          <a:schemeClr val="accent1"/>
                                        </p:clrVal>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3" presetClass="emph" presetSubtype="1" nodeType="withEffect">
                                  <p:stCondLst>
                                    <p:cond delay="0"/>
                                  </p:stCondLst>
                                  <p:childTnLst>
                                    <p:set>
                                      <p:cBhvr override="childStyle">
                                        <p:cTn id="26" dur="indefinite"/>
                                        <p:tgtEl>
                                          <p:spTgt spid="3">
                                            <p:txEl>
                                              <p:pRg st="3" end="3"/>
                                            </p:txEl>
                                          </p:spTgt>
                                        </p:tgtEl>
                                        <p:attrNameLst>
                                          <p:attrName>style.color</p:attrName>
                                        </p:attrNameLst>
                                      </p:cBhvr>
                                      <p:to>
                                        <p:clrVal>
                                          <a:schemeClr val="accent1"/>
                                        </p:clrVal>
                                      </p:to>
                                    </p:set>
                                  </p:childTnLst>
                                </p:cTn>
                              </p:par>
                              <p:par>
                                <p:cTn id="27" presetID="3" presetClass="emph" presetSubtype="1" nodeType="withEffect">
                                  <p:stCondLst>
                                    <p:cond delay="0"/>
                                  </p:stCondLst>
                                  <p:childTnLst>
                                    <p:set>
                                      <p:cBhvr override="childStyle">
                                        <p:cTn id="28" dur="indefinite"/>
                                        <p:tgtEl>
                                          <p:spTgt spid="3">
                                            <p:txEl>
                                              <p:pRg st="4" end="4"/>
                                            </p:txEl>
                                          </p:spTgt>
                                        </p:tgtEl>
                                        <p:attrNameLst>
                                          <p:attrName>style.color</p:attrName>
                                        </p:attrNameLst>
                                      </p:cBhvr>
                                      <p:to>
                                        <p:clrVal>
                                          <a:schemeClr val="accent1"/>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 y="171226"/>
            <a:ext cx="8229600" cy="603250"/>
          </a:xfrm>
        </p:spPr>
        <p:txBody>
          <a:bodyPr/>
          <a:lstStyle/>
          <a:p>
            <a:r>
              <a:rPr lang="en-US" sz="2800" dirty="0" smtClean="0">
                <a:solidFill>
                  <a:srgbClr val="FFFFFF"/>
                </a:solidFill>
              </a:rPr>
              <a:t>Scientific and societal contributions of the project</a:t>
            </a:r>
            <a:endParaRPr lang="de-DE" sz="2800" dirty="0">
              <a:solidFill>
                <a:srgbClr val="FFFFFF"/>
              </a:solidFill>
            </a:endParaRPr>
          </a:p>
        </p:txBody>
      </p:sp>
      <p:sp>
        <p:nvSpPr>
          <p:cNvPr id="3" name="Content Placeholder 2"/>
          <p:cNvSpPr>
            <a:spLocks noGrp="1"/>
          </p:cNvSpPr>
          <p:nvPr>
            <p:ph idx="1"/>
          </p:nvPr>
        </p:nvSpPr>
        <p:spPr>
          <a:xfrm>
            <a:off x="460375" y="925288"/>
            <a:ext cx="8683625" cy="5054823"/>
          </a:xfrm>
        </p:spPr>
        <p:txBody>
          <a:bodyPr/>
          <a:lstStyle/>
          <a:p>
            <a:r>
              <a:rPr lang="en-US" sz="2000" dirty="0" smtClean="0">
                <a:solidFill>
                  <a:schemeClr val="tx1"/>
                </a:solidFill>
                <a:latin typeface="Calibri" panose="020F0502020204030204" pitchFamily="34" charset="0"/>
              </a:rPr>
              <a:t>We need:</a:t>
            </a:r>
          </a:p>
          <a:p>
            <a:pPr marL="0" indent="0">
              <a:buNone/>
            </a:pPr>
            <a:endParaRPr lang="en-US" sz="2000" dirty="0" smtClean="0">
              <a:solidFill>
                <a:schemeClr val="tx1"/>
              </a:solidFill>
              <a:latin typeface="Calibri" panose="020F0502020204030204" pitchFamily="34" charset="0"/>
            </a:endParaRPr>
          </a:p>
          <a:p>
            <a:pPr marL="457200" indent="-457200">
              <a:spcAft>
                <a:spcPts val="1200"/>
              </a:spcAft>
              <a:buFont typeface="+mj-lt"/>
              <a:buAutoNum type="arabicPeriod"/>
            </a:pPr>
            <a:r>
              <a:rPr lang="en-US" sz="2000" dirty="0" smtClean="0">
                <a:solidFill>
                  <a:schemeClr val="tx1"/>
                </a:solidFill>
                <a:latin typeface="Calibri" panose="020F0502020204030204" pitchFamily="34" charset="0"/>
              </a:rPr>
              <a:t>A clear understanding by what we mean by “leverage points”</a:t>
            </a:r>
          </a:p>
          <a:p>
            <a:pPr marL="457200" indent="-457200">
              <a:spcAft>
                <a:spcPts val="1200"/>
              </a:spcAft>
              <a:buFont typeface="+mj-lt"/>
              <a:buAutoNum type="arabicPeriod"/>
            </a:pPr>
            <a:r>
              <a:rPr lang="en-US" sz="2000" dirty="0" smtClean="0">
                <a:solidFill>
                  <a:schemeClr val="tx1"/>
                </a:solidFill>
                <a:latin typeface="Calibri" panose="020F0502020204030204" pitchFamily="34" charset="0"/>
              </a:rPr>
              <a:t>A clear understanding of what we mean by RETHINK, RESTRUCTURE and RECONNECT, how they relate to social-ecological system transformations </a:t>
            </a:r>
          </a:p>
          <a:p>
            <a:pPr marL="457200" indent="-457200">
              <a:spcAft>
                <a:spcPts val="1200"/>
              </a:spcAft>
              <a:buFont typeface="+mj-lt"/>
              <a:buAutoNum type="arabicPeriod"/>
            </a:pPr>
            <a:r>
              <a:rPr lang="en-US" sz="2000" dirty="0" smtClean="0">
                <a:solidFill>
                  <a:schemeClr val="tx1"/>
                </a:solidFill>
                <a:latin typeface="Calibri" panose="020F0502020204030204" pitchFamily="34" charset="0"/>
              </a:rPr>
              <a:t>To situate these understandings in relation to each other and the broader literature of sustainability science and related disciplines</a:t>
            </a:r>
          </a:p>
          <a:p>
            <a:endParaRPr lang="en-US" sz="2200" dirty="0" smtClean="0">
              <a:solidFill>
                <a:schemeClr val="tx1"/>
              </a:solidFill>
              <a:latin typeface="Calibri" panose="020F0502020204030204" pitchFamily="34" charset="0"/>
            </a:endParaRPr>
          </a:p>
          <a:p>
            <a:pPr marL="0" indent="0">
              <a:buNone/>
            </a:pPr>
            <a:endParaRPr lang="en-US" sz="2200" dirty="0" smtClean="0">
              <a:solidFill>
                <a:schemeClr val="tx1"/>
              </a:solidFill>
              <a:latin typeface="Calibri" panose="020F0502020204030204" pitchFamily="34" charset="0"/>
            </a:endParaRPr>
          </a:p>
        </p:txBody>
      </p:sp>
      <p:sp>
        <p:nvSpPr>
          <p:cNvPr id="5" name="AutoShape 2" descr="data:image/jpeg;base64,/9j/4AAQSkZJRgABAQAAAQABAAD/2wCEAAkGBhMRERISExEVFBMWFhYVGRgYGBgbIBUVHBQWGBYeGhceGygeGiAlIBUZHy8gIycsLC0sGB4xNjArNSgrLCkBCQoKDgwOGg8PGi0lHx8sKjQsLDUsLDUsKTUsLS8pLCwpKSoqLCwsLCksLCwpLCwsLTQsLCwsLCkpLC0sKSkpLP/AABEIAFYA+AMBIgACEQEDEQH/xAAcAAEAAgMBAQEAAAAAAAAAAAAABAYDBQcCAQj/xABDEAACAQIFAQUEBgYHCQAAAAABAhEAAwQFEiExBhMiQVFxBzJhgSNCUpGh0RUWYpKxwRQzNXOys8IINDZDcnSCouL/xAAZAQEAAwEBAAAAAAAAAAAAAAAAAQMEAgX/xAAoEQEAAgEDAwMDBQAAAAAAAAAAAQIDESExBBJBIkJRkcHREzIzYbH/2gAMAwEAAhEDEQA/AO40pSgUpSgUpSgUpSgUoTWtxXUWHt83VJ8l738K5tatd7ToibRHLZUqt3uurI91Hb7h/E1Gbr7yw/8A7/8AzVE9Xhj3f6qnPjjyttKqS9fDxsH5PP8ApFSbfXNk8pcHyB/nSOrwz7iM+OfKyUrXYTPrV33GBPkSAfuJqb2h+yfvH51fF4tGsLItE8MlKxG6fs/iPzrGceo8R+8v51PdEJ1hJpUb+nDyJ9N/4VjuZqqmCrT6VE3rCO6E2layxnivcFtbbyd5gQB5kzWzpW0W4TFongpSldJKUpQKUpQKUpQKUpQKUpQKUpQKUqHmeaW8Ompz6DxY/AVE2isayiZiI1lKdwoJJAA5J2j51Ws062Re7ZXWftHZR6Dk/hVczfPrmJPe7qeCDj5+ZrX27ZYgKCSdgAJJ+VeTm66Z2x/VhydTM7USsdm929/WXCR5cD7hXjBZdcvGLaFviOB6ngVZ8m6LGz39z9gcf+R8fQVabVoKAqgADwAiox9FfJ6sk/kp09rb3lTsL0K53uXAvwUT+OwrY2+hrA5e43zA/gKsdK3V6TDXw0xgxx4aL9S8N5P+8awXOhbJ4e4Pmp/lVkpXc9Nin2wn9GnwpeJ6Dce5dVvgwj86hEYvCGWViv7UusfI938K6DSqZ6KnNJmJcT09ea7KvlnU1q6QClu0+27bg+hgR8zW8nw1knyQD8eY++oeZ9LWb0nTob7S/wAxwa06PisBsR2ljzAnQPTw9Dt8ajuyYv5I1j5j7wjW1P38fKw3bfi2w/aJYn0Xj+NeDh/qx6AxPqY2UfKa9YLGW7ih7Ta2PieV/wCofV9NpqbatafiTyfOtMRFt4WxES84fDhBtyeT51lpSrIjRYUpSpClKUClKUClKUClKUClKUClKx376orMxhVEk/CnAjZtmqYe2XbnhV8WPkK4x1l14631trbN/EuO6gmEXw+Pn925qzZxmzYi4XOwGyr9lfzPjXO8+s3sHjxjkstetOuhwoJKbQeOOAQeORtXkWzRnydviOI+ZYJyRltp48f29r1XjrBU4vA/RsY1WpJU/EamHiNjFdF6yzv9B4G1irNtL127dS2TcDCFa277DYj3Ig777+VSvZ11blt9QlrEKcQ8SlzusSNwEB96InaeJrU/7R39m2P+7T/JvVswYKxpe1YiWjHiiPVMbo9r2i5+yqy5KpVgGBAfcESD79XHoHqDMMUL/wDT8CMLo0dnE/STr17EniF/eqv5T7ccqt2LKNeuaktop+ifkIAfD4Vbul+ssLmlu62GdmVDoYlSpBInafhWtepOZe1rF4rEXMNk2CXFdls95/c5I7sMoAMGCW70GBAmtl0h7RcXcxYwGZYFsNiWUsjIGKOBz4tA472oidtjE0/o/O7nTNy/gsfYc4Z7naW8TbQkHuhTPmCFXujdTPIII67kPU+ExwL4a/bu6QNWkjUgPGpfeWYPPMHyoK1k3X979K3ssxtu1aaNWHdNX0qySJ1Hkr4DxVuau2KxSWka47BUQFmY8BQJJqg+2Lo1sXh0xeHkYvCHtLZHLKCGYeoKhh8QfOqb1D7QLueYfA5dgxF7Ex/SiJi0FIDDw7vLH4ADeaC39J+0TFZhh8fixh0s4ayj9gxktcdQx73eiAAJjaWgHY1vPZ/7QLGa2NaELeQDtbU7oxHI81O8GpGLya3g8qu4e0It28NcUeZi2ZJ+JO59a4n0V0ViRl9nNsuuOMZaa4Htci9bVzsF5JjYr4wIg70H6Oqk9Vdc3cLmeAwK2rbW8SO8zapXvEbQY8PEVN6B6/s5rY1L9HfSBdsnm23mPNTBg/I71TvaL/xDkvp/ragufUFq3gEfGrdWwqiXVvcfyEc6iTAA8TVNX2r5ljy36KyrWigTcvmAZnga0HgfrH0FYut7AzfPcNljlv6Nh0N+4oJHaMYkbfDSJ5AZoImuo3MrUBTaAtsg0rAgafslRyvw+6qop2b1+n4cRXt4c7y32iZtYv2LWZZUES9dS0L1knSjO4RdXedeWGxYeMTxXUaxWn1DcQRyOYP8/WstWuylKUClKUClKUClKUClKUClKUCqj1tm3u2FP7T/AOkfz+6ra5MGBJjjzqiYjpXF3HZ2CFmMnvVj6yb9nbSJ3Z8827dKxyr9bf2fYvD4jE31W4HuWAJWDsSWUySIMaY+dZl6MxJIBCATzq4HnFQ+o/ZliLWKGOynELh75ULcR/cuxG52O5jeQZMcVj6Tpp7+68cKMGGe7W0cMPth6Cwhwd7HW0FjE2YuC5b7usgjZgOTxB5BA35BrntTzW5ienMtv3d7j3bRY+Z7C9v8+a3GJ6EznNdFvM8Vbs4VSGa3YiXI89o9JkDyrf8AtQ6AuY/AYfCYTsrfZXUYBywAtrauJAIUme8OfjXsN6yZDldk4XDk2bZPY2vqL9hfhUzEXbOFtXLrBLVpAXdgsAAckgCua4fIeqERUXGYIKqhQI8AIH/J+FWno3LMz04lM1u2L6uEVBbGwEOLobuLzKefB4oN3lmZ4fMMOLtsresPqAkSDBKnY+hrkXXOUW8kzbLcTgEKHEu1u5YThlD2gQq+GrtOOJUGtrZ6CzfKmdcqxNu7hWYsLV+JQnyMQfUEelbPpn2c4q5jVzHNcQt+/b/qrae5aMmDwJidhHO8nag6RXFfY1g0TOc5VUVRbuXEQAAaFGIcQvkIAEfAV2quf9B9B4jBZjmWKutaNvE3HZAjMSAbzuNQKgDZhwTQW3qj/csV/cXf8tqpvsE/se3/AHl3/GavGdYRr2Hv2ljU9t0E8SykCT5b1X/Zh0rey7AJhr5Q3A7tKEkQzSNyAfwoK/190Bet3xmuV9zGJvctji+vj3fEnxHjtwRNU3EdbW80zjJbqqUuJ3Ltsz3LmtpAJ5Fd/qg9QezC2+Y4XMcOAlxLqteXgXF+0PJh4+frQV7qa+Mr6ksY293cNirRtG4eEbYGTHhCfIk+FdeBnccVq+pemrGPw7YfEJqRt9tireDKfAiue2ejM8y5eywGOtYjDgQqXxug8ADB/iBxtQdWIr7XMsB03n2JvWXxuNs2bNu5auG1ZH9aFdWKsRETpjkjc7V02gUpSgUpSgUpSgUpSgUpSgUpSgVq8F1HZuqjglVdWbvDTpC6J1Tx76ketbStD+qgGjTdZStpbR8mjR3iJ5IQKYIkelETr4T72e2VKjtFJZHdYZe8EjVBmJ3/AAPlWc5hall7RAygsw1CVAEkkTsN61f6sdzSLkSt9DCCIvEFoE7QVEc+M1kvdPata9odDdqQNIkNcQqx1TuNzA/IURum/pexp19tb0zp1a1iYmJnmN6y2sWGLgfUiT5yoYR8jWvxuQdpMPAYyVKyD9Ho3EifMTt8DUnLstFlSAxPdRf3UCD/AAzQjV4wWdpdXtNLpb0hw7gBSp8ZnbzhoNZmzSyFVjdthWMKdSwx8YM71rk6aHelwCQvuIEBYOHDMoMMZUeQifOsq5GQwuC6O0+kDHQCCHZWMLPd9weJ+M0N0wZlblQXVWYkKpZZaG0mBO+4r5mGZLZ0SrMXbSAsc6S3iQBsp8ahfq6NRIuEBiusaQZ03XurBnu7uQeZ+FZcdkSXNGnSpVzc3XUGJVl3BP7VDdIXNLUhTcVXInQzLqG08T5VkOOTYBgSdPBHDTpPPBg+sVFTJwDMidVttlAHcXTAHgPzrHg+n1tCAxP0iuJjZVnQg/ZUGBQ3SRnFiAe3twTAOtYJgGAZ+I+8V7OZWtTJ2qalBLDUJUASSRO0VrrvTINu3bV9IWycOTpB1W2C6oHAbuc788Gs2KyJXVl1EajcMwPr2zb/AAmflQ3SbObWXIVb1tmPADqSY5gTX39KWYLdtb0qQCdSwCeATO1YGyVSzNPLq/H2beiJ9KjZf00toKoZSF7IAhACVt6tIYzv73hA523obpgzuxqK9qnuLcnUIKksAQZ390/hWVMxRnRVIbWruCCCIRkB39XH41Afp897TdK6hB7vMXXuDgiB9IwPmPKsuXZILJVtUle12CgD6R0c7eEaPxpBuypmyl2QI5CkqzwNIYCTO8/OI+NZrmY2lEm6gEK0lhw06TzwYMecVEOTTeF0suzatkAY7QFZwe8u/EeW9YctyAW0gnftdY8dKKx7JB8APu3obs97qCwsjtFMKj7EbqzFQQZ3Agk+QqR+lLOlW7a3pYkA6lgkcwZ3qF+r4kw+zABhpG8XmurG+27kekVjx3TC3GLahJ7QEMuoFbmgsIkfYHr4g0g9TZXMxtgldalliVDLIkgbifiK92cWjlgrqxX3gCDp5G/lwfurXHIJd27SAxnSBAJ1q0kTBPdiQByZnas+WZT2LO2uQ0d0AgAyxJiSJOreIG3FE7vVnN1doCXNEsvaQNMrOreZjYiSI+Ne2zayF1m9bCzGrWsTExM8xvURsjJtvZN09iwcadI1APO2vyE7bT8TXrCZIEKklSQ+vuppk9mU33O8HmhuzrnFks69qgKRMsOCAQeeNxWVcwtEqBcQlhKjUJYGYIE78H7q1Y6ZARUFzZRaiV+tbUICYIkEDjz3BqbgMpFptWxOhUgKABDO0gbxOv8ACiN0+lKUdFKUoFKUoFKUoFKUoFKUoFKUoFKUoFKUoFKUoFKUoFKUoFKUoFfK+0oPk0pSiH2lKUS+UpSi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7"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8" name="Title 1"/>
          <p:cNvSpPr txBox="1">
            <a:spLocks/>
          </p:cNvSpPr>
          <p:nvPr/>
        </p:nvSpPr>
        <p:spPr bwMode="auto">
          <a:xfrm>
            <a:off x="93216" y="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lvl1pPr algn="l" defTabSz="957263" rtl="0" eaLnBrk="0" fontAlgn="base" hangingPunct="0">
              <a:spcBef>
                <a:spcPct val="0"/>
              </a:spcBef>
              <a:spcAft>
                <a:spcPct val="0"/>
              </a:spcAft>
              <a:defRPr sz="30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a:lstStyle>
          <a:p>
            <a:r>
              <a:rPr lang="en-GB" kern="0" dirty="0" smtClean="0">
                <a:solidFill>
                  <a:srgbClr val="6A0F30"/>
                </a:solidFill>
                <a:latin typeface="Calibri" panose="020F0502020204030204" pitchFamily="34" charset="0"/>
              </a:rPr>
              <a:t>Key challenges: </a:t>
            </a:r>
            <a:r>
              <a:rPr lang="en-GB" kern="0" dirty="0" smtClean="0">
                <a:solidFill>
                  <a:schemeClr val="bg1"/>
                </a:solidFill>
                <a:latin typeface="Calibri" panose="020F0502020204030204" pitchFamily="34" charset="0"/>
              </a:rPr>
              <a:t>Conceptual</a:t>
            </a:r>
            <a:endParaRPr lang="en-GB"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4206525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 y="171226"/>
            <a:ext cx="8229600" cy="603250"/>
          </a:xfrm>
        </p:spPr>
        <p:txBody>
          <a:bodyPr/>
          <a:lstStyle/>
          <a:p>
            <a:r>
              <a:rPr lang="en-US" sz="2800" dirty="0" smtClean="0">
                <a:solidFill>
                  <a:srgbClr val="FFFFFF"/>
                </a:solidFill>
              </a:rPr>
              <a:t>Scientific and societal contributions of the project</a:t>
            </a:r>
            <a:endParaRPr lang="de-DE" sz="2800" dirty="0">
              <a:solidFill>
                <a:srgbClr val="FFFFFF"/>
              </a:solidFill>
            </a:endParaRPr>
          </a:p>
        </p:txBody>
      </p:sp>
      <p:sp>
        <p:nvSpPr>
          <p:cNvPr id="3" name="Content Placeholder 2"/>
          <p:cNvSpPr>
            <a:spLocks noGrp="1"/>
          </p:cNvSpPr>
          <p:nvPr>
            <p:ph idx="1"/>
          </p:nvPr>
        </p:nvSpPr>
        <p:spPr>
          <a:xfrm>
            <a:off x="460375" y="925288"/>
            <a:ext cx="6738711" cy="5054823"/>
          </a:xfrm>
        </p:spPr>
        <p:txBody>
          <a:bodyPr/>
          <a:lstStyle/>
          <a:p>
            <a:r>
              <a:rPr lang="en-US" sz="2000" dirty="0" smtClean="0">
                <a:solidFill>
                  <a:schemeClr val="tx1"/>
                </a:solidFill>
                <a:latin typeface="Calibri" panose="020F0502020204030204" pitchFamily="34" charset="0"/>
              </a:rPr>
              <a:t>We need (informed by our conceptual understanding) to:</a:t>
            </a:r>
          </a:p>
          <a:p>
            <a:endParaRPr lang="en-US" sz="2000" dirty="0">
              <a:solidFill>
                <a:schemeClr val="tx1"/>
              </a:solidFill>
              <a:latin typeface="Calibri" panose="020F0502020204030204" pitchFamily="34" charset="0"/>
            </a:endParaRPr>
          </a:p>
          <a:p>
            <a:pPr marL="457200" indent="-457200">
              <a:buFont typeface="+mj-lt"/>
              <a:buAutoNum type="arabicPeriod"/>
            </a:pPr>
            <a:r>
              <a:rPr lang="en-US" sz="2000" dirty="0" smtClean="0">
                <a:solidFill>
                  <a:schemeClr val="tx1"/>
                </a:solidFill>
                <a:latin typeface="Calibri" panose="020F0502020204030204" pitchFamily="34" charset="0"/>
              </a:rPr>
              <a:t>Identify in more concrete terms our study regions</a:t>
            </a:r>
          </a:p>
          <a:p>
            <a:pPr marL="457200" indent="-457200">
              <a:buFont typeface="+mj-lt"/>
              <a:buAutoNum type="arabicPeriod"/>
            </a:pPr>
            <a:r>
              <a:rPr lang="en-US" sz="2000" dirty="0" smtClean="0">
                <a:solidFill>
                  <a:schemeClr val="tx1"/>
                </a:solidFill>
                <a:latin typeface="Calibri" panose="020F0502020204030204" pitchFamily="34" charset="0"/>
              </a:rPr>
              <a:t>Define the bounds of food and energy systems in the study regions</a:t>
            </a:r>
          </a:p>
          <a:p>
            <a:pPr marL="457200" indent="-457200">
              <a:buFont typeface="+mj-lt"/>
              <a:buAutoNum type="arabicPeriod"/>
            </a:pPr>
            <a:r>
              <a:rPr lang="en-US" sz="2000" dirty="0" smtClean="0">
                <a:solidFill>
                  <a:schemeClr val="tx1"/>
                </a:solidFill>
                <a:latin typeface="Calibri" panose="020F0502020204030204" pitchFamily="34" charset="0"/>
              </a:rPr>
              <a:t>Identify suitable transdisciplinary case studies</a:t>
            </a:r>
          </a:p>
        </p:txBody>
      </p:sp>
      <p:sp>
        <p:nvSpPr>
          <p:cNvPr id="5" name="AutoShape 2" descr="data:image/jpeg;base64,/9j/4AAQSkZJRgABAQAAAQABAAD/2wCEAAkGBhMRERISExEVFBMWFhYVGRgYGBgbIBUVHBQWGBYeGhceGygeGiAlIBUZHy8gIycsLC0sGB4xNjArNSgrLCkBCQoKDgwOGg8PGi0lHx8sKjQsLDUsLDUsKTUsLS8pLCwpKSoqLCwsLCksLCwpLCwsLTQsLCwsLCkpLC0sKSkpLP/AABEIAFYA+AMBIgACEQEDEQH/xAAcAAEAAgMBAQEAAAAAAAAAAAAABAYDBQcCAQj/xABDEAACAQIFAQUEBgYHCQAAAAABAhEAAwQFEiExBhMiQVFxBzJhgSNCUpGh0RUWYpKxwRQzNXOys8IINDZDcnSCouL/xAAZAQEAAwEBAAAAAAAAAAAAAAAAAQMEAgX/xAAoEQEAAgEDAwMDBQAAAAAAAAAAAQIDESExBBJBIkJRkcHREzIzYbH/2gAMAwEAAhEDEQA/AO40pSgUpSgUpSgUpSgUoTWtxXUWHt83VJ8l738K5tatd7ToibRHLZUqt3uurI91Hb7h/E1Gbr7yw/8A7/8AzVE9Xhj3f6qnPjjyttKqS9fDxsH5PP8ApFSbfXNk8pcHyB/nSOrwz7iM+OfKyUrXYTPrV33GBPkSAfuJqb2h+yfvH51fF4tGsLItE8MlKxG6fs/iPzrGceo8R+8v51PdEJ1hJpUb+nDyJ9N/4VjuZqqmCrT6VE3rCO6E2layxnivcFtbbyd5gQB5kzWzpW0W4TFongpSldJKUpQKUpQKUpQKUpQKUpQKUpQKUqHmeaW8Ompz6DxY/AVE2isayiZiI1lKdwoJJAA5J2j51Ws062Re7ZXWftHZR6Dk/hVczfPrmJPe7qeCDj5+ZrX27ZYgKCSdgAJJ+VeTm66Z2x/VhydTM7USsdm929/WXCR5cD7hXjBZdcvGLaFviOB6ngVZ8m6LGz39z9gcf+R8fQVabVoKAqgADwAiox9FfJ6sk/kp09rb3lTsL0K53uXAvwUT+OwrY2+hrA5e43zA/gKsdK3V6TDXw0xgxx4aL9S8N5P+8awXOhbJ4e4Pmp/lVkpXc9Nin2wn9GnwpeJ6Dce5dVvgwj86hEYvCGWViv7UusfI938K6DSqZ6KnNJmJcT09ea7KvlnU1q6QClu0+27bg+hgR8zW8nw1knyQD8eY++oeZ9LWb0nTob7S/wAxwa06PisBsR2ljzAnQPTw9Dt8ajuyYv5I1j5j7wjW1P38fKw3bfi2w/aJYn0Xj+NeDh/qx6AxPqY2UfKa9YLGW7ih7Ta2PieV/wCofV9NpqbatafiTyfOtMRFt4WxES84fDhBtyeT51lpSrIjRYUpSpClKUClKUClKUClKUClKUClKx376orMxhVEk/CnAjZtmqYe2XbnhV8WPkK4x1l14631trbN/EuO6gmEXw+Pn925qzZxmzYi4XOwGyr9lfzPjXO8+s3sHjxjkstetOuhwoJKbQeOOAQeORtXkWzRnydviOI+ZYJyRltp48f29r1XjrBU4vA/RsY1WpJU/EamHiNjFdF6yzv9B4G1irNtL127dS2TcDCFa277DYj3Ig777+VSvZ11blt9QlrEKcQ8SlzusSNwEB96InaeJrU/7R39m2P+7T/JvVswYKxpe1YiWjHiiPVMbo9r2i5+yqy5KpVgGBAfcESD79XHoHqDMMUL/wDT8CMLo0dnE/STr17EniF/eqv5T7ccqt2LKNeuaktop+ifkIAfD4Vbul+ssLmlu62GdmVDoYlSpBInafhWtepOZe1rF4rEXMNk2CXFdls95/c5I7sMoAMGCW70GBAmtl0h7RcXcxYwGZYFsNiWUsjIGKOBz4tA472oidtjE0/o/O7nTNy/gsfYc4Z7naW8TbQkHuhTPmCFXujdTPIII67kPU+ExwL4a/bu6QNWkjUgPGpfeWYPPMHyoK1k3X979K3ssxtu1aaNWHdNX0qySJ1Hkr4DxVuau2KxSWka47BUQFmY8BQJJqg+2Lo1sXh0xeHkYvCHtLZHLKCGYeoKhh8QfOqb1D7QLueYfA5dgxF7Ex/SiJi0FIDDw7vLH4ADeaC39J+0TFZhh8fixh0s4ayj9gxktcdQx73eiAAJjaWgHY1vPZ/7QLGa2NaELeQDtbU7oxHI81O8GpGLya3g8qu4e0It28NcUeZi2ZJ+JO59a4n0V0ViRl9nNsuuOMZaa4Htci9bVzsF5JjYr4wIg70H6Oqk9Vdc3cLmeAwK2rbW8SO8zapXvEbQY8PEVN6B6/s5rY1L9HfSBdsnm23mPNTBg/I71TvaL/xDkvp/ragufUFq3gEfGrdWwqiXVvcfyEc6iTAA8TVNX2r5ljy36KyrWigTcvmAZnga0HgfrH0FYut7AzfPcNljlv6Nh0N+4oJHaMYkbfDSJ5AZoImuo3MrUBTaAtsg0rAgafslRyvw+6qop2b1+n4cRXt4c7y32iZtYv2LWZZUES9dS0L1knSjO4RdXedeWGxYeMTxXUaxWn1DcQRyOYP8/WstWuylKUClKUClKUClKUClKUClKUCqj1tm3u2FP7T/AOkfz+6ra5MGBJjjzqiYjpXF3HZ2CFmMnvVj6yb9nbSJ3Z8827dKxyr9bf2fYvD4jE31W4HuWAJWDsSWUySIMaY+dZl6MxJIBCATzq4HnFQ+o/ZliLWKGOynELh75ULcR/cuxG52O5jeQZMcVj6Tpp7+68cKMGGe7W0cMPth6Cwhwd7HW0FjE2YuC5b7usgjZgOTxB5BA35BrntTzW5ienMtv3d7j3bRY+Z7C9v8+a3GJ6EznNdFvM8Vbs4VSGa3YiXI89o9JkDyrf8AtQ6AuY/AYfCYTsrfZXUYBywAtrauJAIUme8OfjXsN6yZDldk4XDk2bZPY2vqL9hfhUzEXbOFtXLrBLVpAXdgsAAckgCua4fIeqERUXGYIKqhQI8AIH/J+FWno3LMz04lM1u2L6uEVBbGwEOLobuLzKefB4oN3lmZ4fMMOLtsresPqAkSDBKnY+hrkXXOUW8kzbLcTgEKHEu1u5YThlD2gQq+GrtOOJUGtrZ6CzfKmdcqxNu7hWYsLV+JQnyMQfUEelbPpn2c4q5jVzHNcQt+/b/qrae5aMmDwJidhHO8nag6RXFfY1g0TOc5VUVRbuXEQAAaFGIcQvkIAEfAV2quf9B9B4jBZjmWKutaNvE3HZAjMSAbzuNQKgDZhwTQW3qj/csV/cXf8tqpvsE/se3/AHl3/GavGdYRr2Hv2ljU9t0E8SykCT5b1X/Zh0rey7AJhr5Q3A7tKEkQzSNyAfwoK/190Bet3xmuV9zGJvctji+vj3fEnxHjtwRNU3EdbW80zjJbqqUuJ3Ltsz3LmtpAJ5Fd/qg9QezC2+Y4XMcOAlxLqteXgXF+0PJh4+frQV7qa+Mr6ksY293cNirRtG4eEbYGTHhCfIk+FdeBnccVq+pemrGPw7YfEJqRt9tireDKfAiue2ejM8y5eywGOtYjDgQqXxug8ADB/iBxtQdWIr7XMsB03n2JvWXxuNs2bNu5auG1ZH9aFdWKsRETpjkjc7V02gUpSgUpSgUpSgUpSgUpSgUpSgVq8F1HZuqjglVdWbvDTpC6J1Tx76ketbStD+qgGjTdZStpbR8mjR3iJ5IQKYIkelETr4T72e2VKjtFJZHdYZe8EjVBmJ3/AAPlWc5hall7RAygsw1CVAEkkTsN61f6sdzSLkSt9DCCIvEFoE7QVEc+M1kvdPata9odDdqQNIkNcQqx1TuNzA/IURum/pexp19tb0zp1a1iYmJnmN6y2sWGLgfUiT5yoYR8jWvxuQdpMPAYyVKyD9Ho3EifMTt8DUnLstFlSAxPdRf3UCD/AAzQjV4wWdpdXtNLpb0hw7gBSp8ZnbzhoNZmzSyFVjdthWMKdSwx8YM71rk6aHelwCQvuIEBYOHDMoMMZUeQifOsq5GQwuC6O0+kDHQCCHZWMLPd9weJ+M0N0wZlblQXVWYkKpZZaG0mBO+4r5mGZLZ0SrMXbSAsc6S3iQBsp8ahfq6NRIuEBiusaQZ03XurBnu7uQeZ+FZcdkSXNGnSpVzc3XUGJVl3BP7VDdIXNLUhTcVXInQzLqG08T5VkOOTYBgSdPBHDTpPPBg+sVFTJwDMidVttlAHcXTAHgPzrHg+n1tCAxP0iuJjZVnQg/ZUGBQ3SRnFiAe3twTAOtYJgGAZ+I+8V7OZWtTJ2qalBLDUJUASSRO0VrrvTINu3bV9IWycOTpB1W2C6oHAbuc788Gs2KyJXVl1EajcMwPr2zb/AAmflQ3SbObWXIVb1tmPADqSY5gTX39KWYLdtb0qQCdSwCeATO1YGyVSzNPLq/H2beiJ9KjZf00toKoZSF7IAhACVt6tIYzv73hA523obpgzuxqK9qnuLcnUIKksAQZ390/hWVMxRnRVIbWruCCCIRkB39XH41Afp897TdK6hB7vMXXuDgiB9IwPmPKsuXZILJVtUle12CgD6R0c7eEaPxpBuypmyl2QI5CkqzwNIYCTO8/OI+NZrmY2lEm6gEK0lhw06TzwYMecVEOTTeF0suzatkAY7QFZwe8u/EeW9YctyAW0gnftdY8dKKx7JB8APu3obs97qCwsjtFMKj7EbqzFQQZ3Agk+QqR+lLOlW7a3pYkA6lgkcwZ3qF+r4kw+zABhpG8XmurG+27kekVjx3TC3GLahJ7QEMuoFbmgsIkfYHr4g0g9TZXMxtgldalliVDLIkgbifiK92cWjlgrqxX3gCDp5G/lwfurXHIJd27SAxnSBAJ1q0kTBPdiQByZnas+WZT2LO2uQ0d0AgAyxJiSJOreIG3FE7vVnN1doCXNEsvaQNMrOreZjYiSI+Ne2zayF1m9bCzGrWsTExM8xvURsjJtvZN09iwcadI1APO2vyE7bT8TXrCZIEKklSQ+vuppk9mU33O8HmhuzrnFks69qgKRMsOCAQeeNxWVcwtEqBcQlhKjUJYGYIE78H7q1Y6ZARUFzZRaiV+tbUICYIkEDjz3BqbgMpFptWxOhUgKABDO0gbxOv8ACiN0+lKUdFKUoFKUoFKUoFKUoFKUoFKUoFKUoFKUoFKUoFKUoFKUoFKUoFfK+0oPk0pSiH2lKUS+UpSi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7"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8" name="Title 1"/>
          <p:cNvSpPr txBox="1">
            <a:spLocks/>
          </p:cNvSpPr>
          <p:nvPr/>
        </p:nvSpPr>
        <p:spPr bwMode="auto">
          <a:xfrm>
            <a:off x="93216" y="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lvl1pPr algn="l" defTabSz="957263" rtl="0" eaLnBrk="0" fontAlgn="base" hangingPunct="0">
              <a:spcBef>
                <a:spcPct val="0"/>
              </a:spcBef>
              <a:spcAft>
                <a:spcPct val="0"/>
              </a:spcAft>
              <a:defRPr sz="30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a:lstStyle>
          <a:p>
            <a:r>
              <a:rPr lang="en-GB" kern="0" dirty="0" smtClean="0">
                <a:solidFill>
                  <a:srgbClr val="6A0F30"/>
                </a:solidFill>
                <a:latin typeface="Calibri" panose="020F0502020204030204" pitchFamily="34" charset="0"/>
              </a:rPr>
              <a:t>Key challenges: </a:t>
            </a:r>
            <a:r>
              <a:rPr lang="en-GB" kern="0" dirty="0" smtClean="0">
                <a:solidFill>
                  <a:schemeClr val="bg1"/>
                </a:solidFill>
                <a:latin typeface="Calibri" panose="020F0502020204030204" pitchFamily="34" charset="0"/>
              </a:rPr>
              <a:t>Empirical and </a:t>
            </a:r>
            <a:r>
              <a:rPr lang="en-GB" kern="0" dirty="0" err="1" smtClean="0">
                <a:solidFill>
                  <a:schemeClr val="bg1"/>
                </a:solidFill>
                <a:latin typeface="Calibri" panose="020F0502020204030204" pitchFamily="34" charset="0"/>
              </a:rPr>
              <a:t>Transdiciplinary</a:t>
            </a:r>
            <a:endParaRPr lang="en-GB"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2004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3" presetClass="emph" presetSubtype="1" nodeType="withEffect">
                                  <p:stCondLst>
                                    <p:cond delay="0"/>
                                  </p:stCondLst>
                                  <p:childTnLst>
                                    <p:set>
                                      <p:cBhvr override="childStyle">
                                        <p:cTn id="20" dur="indefinite"/>
                                        <p:tgtEl>
                                          <p:spTgt spid="3">
                                            <p:txEl>
                                              <p:pRg st="0" end="0"/>
                                            </p:txEl>
                                          </p:spTgt>
                                        </p:tgtEl>
                                        <p:attrNameLst>
                                          <p:attrName>style.color</p:attrName>
                                        </p:attrNameLst>
                                      </p:cBhvr>
                                      <p:to>
                                        <p:clrVal>
                                          <a:schemeClr val="accent1"/>
                                        </p:clrVal>
                                      </p:to>
                                    </p:set>
                                  </p:childTnLst>
                                </p:cTn>
                              </p:par>
                              <p:par>
                                <p:cTn id="21" presetID="3" presetClass="emph" presetSubtype="1" nodeType="withEffect">
                                  <p:stCondLst>
                                    <p:cond delay="0"/>
                                  </p:stCondLst>
                                  <p:childTnLst>
                                    <p:set>
                                      <p:cBhvr override="childStyle">
                                        <p:cTn id="22" dur="indefinite"/>
                                        <p:tgtEl>
                                          <p:spTgt spid="3">
                                            <p:txEl>
                                              <p:pRg st="2" end="2"/>
                                            </p:txEl>
                                          </p:spTgt>
                                        </p:tgtEl>
                                        <p:attrNameLst>
                                          <p:attrName>style.color</p:attrName>
                                        </p:attrNameLst>
                                      </p:cBhvr>
                                      <p:to>
                                        <p:clrVal>
                                          <a:schemeClr val="accent1"/>
                                        </p:clrVal>
                                      </p:to>
                                    </p:set>
                                  </p:childTnLst>
                                </p:cTn>
                              </p:par>
                              <p:par>
                                <p:cTn id="23" presetID="3" presetClass="emph" presetSubtype="1" nodeType="withEffect">
                                  <p:stCondLst>
                                    <p:cond delay="0"/>
                                  </p:stCondLst>
                                  <p:childTnLst>
                                    <p:set>
                                      <p:cBhvr override="childStyle">
                                        <p:cTn id="24" dur="indefinite"/>
                                        <p:tgtEl>
                                          <p:spTgt spid="3">
                                            <p:txEl>
                                              <p:pRg st="3" end="3"/>
                                            </p:txEl>
                                          </p:spTgt>
                                        </p:tgtEl>
                                        <p:attrNameLst>
                                          <p:attrName>style.color</p:attrName>
                                        </p:attrNameLst>
                                      </p:cBhvr>
                                      <p:to>
                                        <p:clrVal>
                                          <a:schemeClr val="accent1"/>
                                        </p:clrVal>
                                      </p:to>
                                    </p:set>
                                  </p:childTnLst>
                                </p:cTn>
                              </p:par>
                              <p:par>
                                <p:cTn id="25" presetID="3" presetClass="emph" presetSubtype="1" nodeType="withEffect">
                                  <p:stCondLst>
                                    <p:cond delay="0"/>
                                  </p:stCondLst>
                                  <p:childTnLst>
                                    <p:set>
                                      <p:cBhvr override="childStyle">
                                        <p:cTn id="26" dur="indefinite"/>
                                        <p:tgtEl>
                                          <p:spTgt spid="3">
                                            <p:txEl>
                                              <p:pRg st="4" end="4"/>
                                            </p:txEl>
                                          </p:spTgt>
                                        </p:tgtEl>
                                        <p:attrNameLst>
                                          <p:attrName>style.color</p:attrName>
                                        </p:attrNameLst>
                                      </p:cBhvr>
                                      <p:to>
                                        <p:clrVal>
                                          <a:schemeClr val="accent1"/>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 y="171226"/>
            <a:ext cx="8229600" cy="603250"/>
          </a:xfrm>
        </p:spPr>
        <p:txBody>
          <a:bodyPr/>
          <a:lstStyle/>
          <a:p>
            <a:r>
              <a:rPr lang="en-US" sz="2800" dirty="0" smtClean="0">
                <a:solidFill>
                  <a:srgbClr val="FFFFFF"/>
                </a:solidFill>
              </a:rPr>
              <a:t>Scientific and societal contributions of the project</a:t>
            </a:r>
            <a:endParaRPr lang="de-DE" sz="2800" dirty="0">
              <a:solidFill>
                <a:srgbClr val="FFFFFF"/>
              </a:solidFill>
            </a:endParaRPr>
          </a:p>
        </p:txBody>
      </p:sp>
      <p:sp>
        <p:nvSpPr>
          <p:cNvPr id="3" name="Content Placeholder 2"/>
          <p:cNvSpPr>
            <a:spLocks noGrp="1"/>
          </p:cNvSpPr>
          <p:nvPr>
            <p:ph idx="1"/>
          </p:nvPr>
        </p:nvSpPr>
        <p:spPr>
          <a:xfrm>
            <a:off x="460375" y="925288"/>
            <a:ext cx="6738711" cy="5054823"/>
          </a:xfrm>
        </p:spPr>
        <p:txBody>
          <a:bodyPr/>
          <a:lstStyle/>
          <a:p>
            <a:r>
              <a:rPr lang="en-US" sz="2200" dirty="0" smtClean="0">
                <a:solidFill>
                  <a:schemeClr val="tx1"/>
                </a:solidFill>
                <a:latin typeface="Calibri" panose="020F0502020204030204" pitchFamily="34" charset="0"/>
              </a:rPr>
              <a:t>We need</a:t>
            </a:r>
          </a:p>
          <a:p>
            <a:endParaRPr lang="en-US" sz="2200" dirty="0">
              <a:solidFill>
                <a:schemeClr val="tx1"/>
              </a:solidFill>
              <a:latin typeface="Calibri" panose="020F0502020204030204" pitchFamily="34" charset="0"/>
            </a:endParaRPr>
          </a:p>
          <a:p>
            <a:pPr marL="457200" indent="-457200">
              <a:buFont typeface="+mj-lt"/>
              <a:buAutoNum type="arabicPeriod"/>
            </a:pPr>
            <a:r>
              <a:rPr lang="en-US" sz="2200" dirty="0" smtClean="0">
                <a:solidFill>
                  <a:schemeClr val="tx1"/>
                </a:solidFill>
                <a:latin typeface="Calibri" panose="020F0502020204030204" pitchFamily="34" charset="0"/>
              </a:rPr>
              <a:t>Shared understanding across project members and work packages of key notions.</a:t>
            </a:r>
          </a:p>
          <a:p>
            <a:pPr marL="457200" indent="-457200">
              <a:buFont typeface="+mj-lt"/>
              <a:buAutoNum type="arabicPeriod"/>
            </a:pPr>
            <a:endParaRPr lang="en-US" sz="2200" dirty="0" smtClean="0">
              <a:solidFill>
                <a:schemeClr val="tx1"/>
              </a:solidFill>
              <a:latin typeface="Calibri" panose="020F0502020204030204" pitchFamily="34" charset="0"/>
            </a:endParaRPr>
          </a:p>
        </p:txBody>
      </p:sp>
      <p:sp>
        <p:nvSpPr>
          <p:cNvPr id="5" name="AutoShape 2" descr="data:image/jpeg;base64,/9j/4AAQSkZJRgABAQAAAQABAAD/2wCEAAkGBhMRERISExEVFBMWFhYVGRgYGBgbIBUVHBQWGBYeGhceGygeGiAlIBUZHy8gIycsLC0sGB4xNjArNSgrLCkBCQoKDgwOGg8PGi0lHx8sKjQsLDUsLDUsKTUsLS8pLCwpKSoqLCwsLCksLCwpLCwsLTQsLCwsLCkpLC0sKSkpLP/AABEIAFYA+AMBIgACEQEDEQH/xAAcAAEAAgMBAQEAAAAAAAAAAAAABAYDBQcCAQj/xABDEAACAQIFAQUEBgYHCQAAAAABAhEAAwQFEiExBhMiQVFxBzJhgSNCUpGh0RUWYpKxwRQzNXOys8IINDZDcnSCouL/xAAZAQEAAwEBAAAAAAAAAAAAAAAAAQMEAgX/xAAoEQEAAgEDAwMDBQAAAAAAAAAAAQIDESExBBJBIkJRkcHREzIzYbH/2gAMAwEAAhEDEQA/AO40pSgUpSgUpSgUpSgUoTWtxXUWHt83VJ8l738K5tatd7ToibRHLZUqt3uurI91Hb7h/E1Gbr7yw/8A7/8AzVE9Xhj3f6qnPjjyttKqS9fDxsH5PP8ApFSbfXNk8pcHyB/nSOrwz7iM+OfKyUrXYTPrV33GBPkSAfuJqb2h+yfvH51fF4tGsLItE8MlKxG6fs/iPzrGceo8R+8v51PdEJ1hJpUb+nDyJ9N/4VjuZqqmCrT6VE3rCO6E2layxnivcFtbbyd5gQB5kzWzpW0W4TFongpSldJKUpQKUpQKUpQKUpQKUpQKUpQKUqHmeaW8Ompz6DxY/AVE2isayiZiI1lKdwoJJAA5J2j51Ws062Re7ZXWftHZR6Dk/hVczfPrmJPe7qeCDj5+ZrX27ZYgKCSdgAJJ+VeTm66Z2x/VhydTM7USsdm929/WXCR5cD7hXjBZdcvGLaFviOB6ngVZ8m6LGz39z9gcf+R8fQVabVoKAqgADwAiox9FfJ6sk/kp09rb3lTsL0K53uXAvwUT+OwrY2+hrA5e43zA/gKsdK3V6TDXw0xgxx4aL9S8N5P+8awXOhbJ4e4Pmp/lVkpXc9Nin2wn9GnwpeJ6Dce5dVvgwj86hEYvCGWViv7UusfI938K6DSqZ6KnNJmJcT09ea7KvlnU1q6QClu0+27bg+hgR8zW8nw1knyQD8eY++oeZ9LWb0nTob7S/wAxwa06PisBsR2ljzAnQPTw9Dt8ajuyYv5I1j5j7wjW1P38fKw3bfi2w/aJYn0Xj+NeDh/qx6AxPqY2UfKa9YLGW7ih7Ta2PieV/wCofV9NpqbatafiTyfOtMRFt4WxES84fDhBtyeT51lpSrIjRYUpSpClKUClKUClKUClKUClKUClKx376orMxhVEk/CnAjZtmqYe2XbnhV8WPkK4x1l14631trbN/EuO6gmEXw+Pn925qzZxmzYi4XOwGyr9lfzPjXO8+s3sHjxjkstetOuhwoJKbQeOOAQeORtXkWzRnydviOI+ZYJyRltp48f29r1XjrBU4vA/RsY1WpJU/EamHiNjFdF6yzv9B4G1irNtL127dS2TcDCFa277DYj3Ig777+VSvZ11blt9QlrEKcQ8SlzusSNwEB96InaeJrU/7R39m2P+7T/JvVswYKxpe1YiWjHiiPVMbo9r2i5+yqy5KpVgGBAfcESD79XHoHqDMMUL/wDT8CMLo0dnE/STr17EniF/eqv5T7ccqt2LKNeuaktop+ifkIAfD4Vbul+ssLmlu62GdmVDoYlSpBInafhWtepOZe1rF4rEXMNk2CXFdls95/c5I7sMoAMGCW70GBAmtl0h7RcXcxYwGZYFsNiWUsjIGKOBz4tA472oidtjE0/o/O7nTNy/gsfYc4Z7naW8TbQkHuhTPmCFXujdTPIII67kPU+ExwL4a/bu6QNWkjUgPGpfeWYPPMHyoK1k3X979K3ssxtu1aaNWHdNX0qySJ1Hkr4DxVuau2KxSWka47BUQFmY8BQJJqg+2Lo1sXh0xeHkYvCHtLZHLKCGYeoKhh8QfOqb1D7QLueYfA5dgxF7Ex/SiJi0FIDDw7vLH4ADeaC39J+0TFZhh8fixh0s4ayj9gxktcdQx73eiAAJjaWgHY1vPZ/7QLGa2NaELeQDtbU7oxHI81O8GpGLya3g8qu4e0It28NcUeZi2ZJ+JO59a4n0V0ViRl9nNsuuOMZaa4Htci9bVzsF5JjYr4wIg70H6Oqk9Vdc3cLmeAwK2rbW8SO8zapXvEbQY8PEVN6B6/s5rY1L9HfSBdsnm23mPNTBg/I71TvaL/xDkvp/ragufUFq3gEfGrdWwqiXVvcfyEc6iTAA8TVNX2r5ljy36KyrWigTcvmAZnga0HgfrH0FYut7AzfPcNljlv6Nh0N+4oJHaMYkbfDSJ5AZoImuo3MrUBTaAtsg0rAgafslRyvw+6qop2b1+n4cRXt4c7y32iZtYv2LWZZUES9dS0L1knSjO4RdXedeWGxYeMTxXUaxWn1DcQRyOYP8/WstWuylKUClKUClKUClKUClKUClKUCqj1tm3u2FP7T/AOkfz+6ra5MGBJjjzqiYjpXF3HZ2CFmMnvVj6yb9nbSJ3Z8827dKxyr9bf2fYvD4jE31W4HuWAJWDsSWUySIMaY+dZl6MxJIBCATzq4HnFQ+o/ZliLWKGOynELh75ULcR/cuxG52O5jeQZMcVj6Tpp7+68cKMGGe7W0cMPth6Cwhwd7HW0FjE2YuC5b7usgjZgOTxB5BA35BrntTzW5ienMtv3d7j3bRY+Z7C9v8+a3GJ6EznNdFvM8Vbs4VSGa3YiXI89o9JkDyrf8AtQ6AuY/AYfCYTsrfZXUYBywAtrauJAIUme8OfjXsN6yZDldk4XDk2bZPY2vqL9hfhUzEXbOFtXLrBLVpAXdgsAAckgCua4fIeqERUXGYIKqhQI8AIH/J+FWno3LMz04lM1u2L6uEVBbGwEOLobuLzKefB4oN3lmZ4fMMOLtsresPqAkSDBKnY+hrkXXOUW8kzbLcTgEKHEu1u5YThlD2gQq+GrtOOJUGtrZ6CzfKmdcqxNu7hWYsLV+JQnyMQfUEelbPpn2c4q5jVzHNcQt+/b/qrae5aMmDwJidhHO8nag6RXFfY1g0TOc5VUVRbuXEQAAaFGIcQvkIAEfAV2quf9B9B4jBZjmWKutaNvE3HZAjMSAbzuNQKgDZhwTQW3qj/csV/cXf8tqpvsE/se3/AHl3/GavGdYRr2Hv2ljU9t0E8SykCT5b1X/Zh0rey7AJhr5Q3A7tKEkQzSNyAfwoK/190Bet3xmuV9zGJvctji+vj3fEnxHjtwRNU3EdbW80zjJbqqUuJ3Ltsz3LmtpAJ5Fd/qg9QezC2+Y4XMcOAlxLqteXgXF+0PJh4+frQV7qa+Mr6ksY293cNirRtG4eEbYGTHhCfIk+FdeBnccVq+pemrGPw7YfEJqRt9tireDKfAiue2ejM8y5eywGOtYjDgQqXxug8ADB/iBxtQdWIr7XMsB03n2JvWXxuNs2bNu5auG1ZH9aFdWKsRETpjkjc7V02gUpSgUpSgUpSgUpSgUpSgUpSgVq8F1HZuqjglVdWbvDTpC6J1Tx76ketbStD+qgGjTdZStpbR8mjR3iJ5IQKYIkelETr4T72e2VKjtFJZHdYZe8EjVBmJ3/AAPlWc5hall7RAygsw1CVAEkkTsN61f6sdzSLkSt9DCCIvEFoE7QVEc+M1kvdPata9odDdqQNIkNcQqx1TuNzA/IURum/pexp19tb0zp1a1iYmJnmN6y2sWGLgfUiT5yoYR8jWvxuQdpMPAYyVKyD9Ho3EifMTt8DUnLstFlSAxPdRf3UCD/AAzQjV4wWdpdXtNLpb0hw7gBSp8ZnbzhoNZmzSyFVjdthWMKdSwx8YM71rk6aHelwCQvuIEBYOHDMoMMZUeQifOsq5GQwuC6O0+kDHQCCHZWMLPd9weJ+M0N0wZlblQXVWYkKpZZaG0mBO+4r5mGZLZ0SrMXbSAsc6S3iQBsp8ahfq6NRIuEBiusaQZ03XurBnu7uQeZ+FZcdkSXNGnSpVzc3XUGJVl3BP7VDdIXNLUhTcVXInQzLqG08T5VkOOTYBgSdPBHDTpPPBg+sVFTJwDMidVttlAHcXTAHgPzrHg+n1tCAxP0iuJjZVnQg/ZUGBQ3SRnFiAe3twTAOtYJgGAZ+I+8V7OZWtTJ2qalBLDUJUASSRO0VrrvTINu3bV9IWycOTpB1W2C6oHAbuc788Gs2KyJXVl1EajcMwPr2zb/AAmflQ3SbObWXIVb1tmPADqSY5gTX39KWYLdtb0qQCdSwCeATO1YGyVSzNPLq/H2beiJ9KjZf00toKoZSF7IAhACVt6tIYzv73hA523obpgzuxqK9qnuLcnUIKksAQZ390/hWVMxRnRVIbWruCCCIRkB39XH41Afp897TdK6hB7vMXXuDgiB9IwPmPKsuXZILJVtUle12CgD6R0c7eEaPxpBuypmyl2QI5CkqzwNIYCTO8/OI+NZrmY2lEm6gEK0lhw06TzwYMecVEOTTeF0suzatkAY7QFZwe8u/EeW9YctyAW0gnftdY8dKKx7JB8APu3obs97qCwsjtFMKj7EbqzFQQZ3Agk+QqR+lLOlW7a3pYkA6lgkcwZ3qF+r4kw+zABhpG8XmurG+27kekVjx3TC3GLahJ7QEMuoFbmgsIkfYHr4g0g9TZXMxtgldalliVDLIkgbifiK92cWjlgrqxX3gCDp5G/lwfurXHIJd27SAxnSBAJ1q0kTBPdiQByZnas+WZT2LO2uQ0d0AgAyxJiSJOreIG3FE7vVnN1doCXNEsvaQNMrOreZjYiSI+Ne2zayF1m9bCzGrWsTExM8xvURsjJtvZN09iwcadI1APO2vyE7bT8TXrCZIEKklSQ+vuppk9mU33O8HmhuzrnFks69qgKRMsOCAQeeNxWVcwtEqBcQlhKjUJYGYIE78H7q1Y6ZARUFzZRaiV+tbUICYIkEDjz3BqbgMpFptWxOhUgKABDO0gbxOv8ACiN0+lKUdFKUoFKUoFKUoFKUoFKUoFKUoFKUoFKUoFKUoFKUoFKUoFKUoFfK+0oPk0pSiH2lKUS+UpSi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7" name="Rectangle 3"/>
          <p:cNvSpPr>
            <a:spLocks noChangeArrowheads="1"/>
          </p:cNvSpPr>
          <p:nvPr/>
        </p:nvSpPr>
        <p:spPr bwMode="auto">
          <a:xfrm>
            <a:off x="0" y="0"/>
            <a:ext cx="9158519" cy="577049"/>
          </a:xfrm>
          <a:prstGeom prst="rect">
            <a:avLst/>
          </a:prstGeom>
          <a:solidFill>
            <a:schemeClr val="tx1">
              <a:lumMod val="60000"/>
              <a:lumOff val="40000"/>
            </a:schemeClr>
          </a:solidFill>
          <a:ln w="25400">
            <a:noFill/>
            <a:miter lim="800000"/>
            <a:headEnd/>
            <a:tailEnd/>
          </a:ln>
        </p:spPr>
        <p:txBody>
          <a:bodyPr/>
          <a:lstStyle/>
          <a:p>
            <a:pPr algn="ctr" fontAlgn="base">
              <a:spcBef>
                <a:spcPct val="20000"/>
              </a:spcBef>
              <a:spcAft>
                <a:spcPct val="0"/>
              </a:spcAft>
            </a:pPr>
            <a:endParaRPr lang="en-AU" sz="2800" dirty="0">
              <a:latin typeface="Arial Narrow" pitchFamily="34" charset="0"/>
            </a:endParaRPr>
          </a:p>
        </p:txBody>
      </p:sp>
      <p:sp>
        <p:nvSpPr>
          <p:cNvPr id="8" name="Title 1"/>
          <p:cNvSpPr txBox="1">
            <a:spLocks/>
          </p:cNvSpPr>
          <p:nvPr/>
        </p:nvSpPr>
        <p:spPr bwMode="auto">
          <a:xfrm>
            <a:off x="93216" y="0"/>
            <a:ext cx="8229600" cy="603250"/>
          </a:xfrm>
          <a:prstGeom prst="rect">
            <a:avLst/>
          </a:prstGeom>
          <a:noFill/>
          <a:ln w="9525">
            <a:noFill/>
            <a:miter lim="800000"/>
            <a:headEnd/>
            <a:tailEnd/>
          </a:ln>
        </p:spPr>
        <p:txBody>
          <a:bodyPr vert="horz" wrap="square" lIns="96443" tIns="48222" rIns="96443" bIns="48222" numCol="1" anchor="t" anchorCtr="0" compatLnSpc="1">
            <a:prstTxWarp prst="textNoShape">
              <a:avLst/>
            </a:prstTxWarp>
          </a:bodyPr>
          <a:lstStyle>
            <a:lvl1pPr algn="l" defTabSz="957263" rtl="0" eaLnBrk="0" fontAlgn="base" hangingPunct="0">
              <a:spcBef>
                <a:spcPct val="0"/>
              </a:spcBef>
              <a:spcAft>
                <a:spcPct val="0"/>
              </a:spcAft>
              <a:defRPr sz="3000" b="1">
                <a:solidFill>
                  <a:srgbClr val="393938"/>
                </a:solidFill>
                <a:latin typeface="Arial Narrow" pitchFamily="34" charset="0"/>
                <a:ea typeface="+mj-ea"/>
                <a:cs typeface="+mj-cs"/>
              </a:defRPr>
            </a:lvl1pPr>
            <a:lvl2pPr algn="l" defTabSz="957263" rtl="0" eaLnBrk="0" fontAlgn="base" hangingPunct="0">
              <a:spcBef>
                <a:spcPct val="0"/>
              </a:spcBef>
              <a:spcAft>
                <a:spcPct val="0"/>
              </a:spcAft>
              <a:defRPr sz="2200" b="1">
                <a:solidFill>
                  <a:srgbClr val="393938"/>
                </a:solidFill>
                <a:latin typeface="Arial Narrow" pitchFamily="34" charset="0"/>
                <a:cs typeface="Arial" charset="0"/>
              </a:defRPr>
            </a:lvl2pPr>
            <a:lvl3pPr algn="l" defTabSz="957263" rtl="0" eaLnBrk="0" fontAlgn="base" hangingPunct="0">
              <a:spcBef>
                <a:spcPct val="0"/>
              </a:spcBef>
              <a:spcAft>
                <a:spcPct val="0"/>
              </a:spcAft>
              <a:defRPr sz="2200" b="1">
                <a:solidFill>
                  <a:srgbClr val="393938"/>
                </a:solidFill>
                <a:latin typeface="Arial Narrow" pitchFamily="34" charset="0"/>
                <a:cs typeface="Arial" charset="0"/>
              </a:defRPr>
            </a:lvl3pPr>
            <a:lvl4pPr algn="l" defTabSz="957263" rtl="0" eaLnBrk="0" fontAlgn="base" hangingPunct="0">
              <a:spcBef>
                <a:spcPct val="0"/>
              </a:spcBef>
              <a:spcAft>
                <a:spcPct val="0"/>
              </a:spcAft>
              <a:defRPr sz="2200" b="1">
                <a:solidFill>
                  <a:srgbClr val="393938"/>
                </a:solidFill>
                <a:latin typeface="Arial Narrow" pitchFamily="34" charset="0"/>
                <a:cs typeface="Arial" charset="0"/>
              </a:defRPr>
            </a:lvl4pPr>
            <a:lvl5pPr algn="l" defTabSz="957263" rtl="0" eaLnBrk="0" fontAlgn="base" hangingPunct="0">
              <a:spcBef>
                <a:spcPct val="0"/>
              </a:spcBef>
              <a:spcAft>
                <a:spcPct val="0"/>
              </a:spcAft>
              <a:defRPr sz="2200" b="1">
                <a:solidFill>
                  <a:srgbClr val="393938"/>
                </a:solidFill>
                <a:latin typeface="Arial Narrow" pitchFamily="34" charset="0"/>
                <a:cs typeface="Arial" charset="0"/>
              </a:defRPr>
            </a:lvl5pPr>
            <a:lvl6pPr marL="457200" algn="l" defTabSz="957263" rtl="0" eaLnBrk="1" fontAlgn="base" hangingPunct="1">
              <a:spcBef>
                <a:spcPct val="0"/>
              </a:spcBef>
              <a:spcAft>
                <a:spcPct val="0"/>
              </a:spcAft>
              <a:defRPr sz="2200" b="1">
                <a:solidFill>
                  <a:srgbClr val="393938"/>
                </a:solidFill>
                <a:latin typeface="Arial" charset="0"/>
                <a:cs typeface="Arial" charset="0"/>
              </a:defRPr>
            </a:lvl6pPr>
            <a:lvl7pPr marL="914400" algn="l" defTabSz="957263" rtl="0" eaLnBrk="1" fontAlgn="base" hangingPunct="1">
              <a:spcBef>
                <a:spcPct val="0"/>
              </a:spcBef>
              <a:spcAft>
                <a:spcPct val="0"/>
              </a:spcAft>
              <a:defRPr sz="2200" b="1">
                <a:solidFill>
                  <a:srgbClr val="393938"/>
                </a:solidFill>
                <a:latin typeface="Arial" charset="0"/>
                <a:cs typeface="Arial" charset="0"/>
              </a:defRPr>
            </a:lvl7pPr>
            <a:lvl8pPr marL="1371600" algn="l" defTabSz="957263" rtl="0" eaLnBrk="1" fontAlgn="base" hangingPunct="1">
              <a:spcBef>
                <a:spcPct val="0"/>
              </a:spcBef>
              <a:spcAft>
                <a:spcPct val="0"/>
              </a:spcAft>
              <a:defRPr sz="2200" b="1">
                <a:solidFill>
                  <a:srgbClr val="393938"/>
                </a:solidFill>
                <a:latin typeface="Arial" charset="0"/>
                <a:cs typeface="Arial" charset="0"/>
              </a:defRPr>
            </a:lvl8pPr>
            <a:lvl9pPr marL="1828800" algn="l" defTabSz="957263" rtl="0" eaLnBrk="1" fontAlgn="base" hangingPunct="1">
              <a:spcBef>
                <a:spcPct val="0"/>
              </a:spcBef>
              <a:spcAft>
                <a:spcPct val="0"/>
              </a:spcAft>
              <a:defRPr sz="2200" b="1">
                <a:solidFill>
                  <a:srgbClr val="393938"/>
                </a:solidFill>
                <a:latin typeface="Arial" charset="0"/>
                <a:cs typeface="Arial" charset="0"/>
              </a:defRPr>
            </a:lvl9pPr>
          </a:lstStyle>
          <a:p>
            <a:r>
              <a:rPr lang="en-GB" kern="0" dirty="0" smtClean="0">
                <a:solidFill>
                  <a:srgbClr val="6A0F30"/>
                </a:solidFill>
                <a:latin typeface="Calibri" panose="020F0502020204030204" pitchFamily="34" charset="0"/>
              </a:rPr>
              <a:t>Key challenges: </a:t>
            </a:r>
            <a:r>
              <a:rPr lang="en-GB" kern="0" dirty="0" smtClean="0">
                <a:solidFill>
                  <a:schemeClr val="bg1"/>
                </a:solidFill>
                <a:latin typeface="Calibri" panose="020F0502020204030204" pitchFamily="34" charset="0"/>
              </a:rPr>
              <a:t>Integration</a:t>
            </a:r>
            <a:endParaRPr lang="en-GB"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1933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3" presetClass="emph" presetSubtype="1" nodeType="withEffect">
                                  <p:stCondLst>
                                    <p:cond delay="0"/>
                                  </p:stCondLst>
                                  <p:childTnLst>
                                    <p:set>
                                      <p:cBhvr override="childStyle">
                                        <p:cTn id="12" dur="indefinite"/>
                                        <p:tgtEl>
                                          <p:spTgt spid="3">
                                            <p:txEl>
                                              <p:pRg st="0" end="0"/>
                                            </p:txEl>
                                          </p:spTgt>
                                        </p:tgtEl>
                                        <p:attrNameLst>
                                          <p:attrName>style.color</p:attrName>
                                        </p:attrNameLst>
                                      </p:cBhvr>
                                      <p:to>
                                        <p:clrVal>
                                          <a:schemeClr val="accent1"/>
                                        </p:clrVal>
                                      </p:to>
                                    </p:set>
                                  </p:childTnLst>
                                </p:cTn>
                              </p:par>
                              <p:par>
                                <p:cTn id="13" presetID="3" presetClass="emph" presetSubtype="1" nodeType="withEffect">
                                  <p:stCondLst>
                                    <p:cond delay="0"/>
                                  </p:stCondLst>
                                  <p:childTnLst>
                                    <p:set>
                                      <p:cBhvr override="childStyle">
                                        <p:cTn id="14" dur="indefinite"/>
                                        <p:tgtEl>
                                          <p:spTgt spid="3">
                                            <p:txEl>
                                              <p:pRg st="2" end="2"/>
                                            </p:txEl>
                                          </p:spTgt>
                                        </p:tgtEl>
                                        <p:attrNameLst>
                                          <p:attrName>style.color</p:attrName>
                                        </p:attrNameLst>
                                      </p:cBhvr>
                                      <p:to>
                                        <p:clrVal>
                                          <a:schemeClr val="accent1"/>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3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9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0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1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2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3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4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5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9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0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1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2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3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4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5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6_leuphana design">
  <a:themeElements>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fontScheme name="Leuphan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8099" dir="2700000" algn="ctr" rotWithShape="0">
                  <a:schemeClr val="bg2">
                    <a:alpha val="74998"/>
                  </a:schemeClr>
                </a:outerShdw>
              </a:effectLst>
            </a14:hiddenEffects>
          </a:ext>
        </a:extLst>
      </a:spPr>
      <a:bodyPr vert="horz" wrap="square" lIns="90000" tIns="46800" rIns="90000" bIns="46800" numCol="1" anchor="t" anchorCtr="0" compatLnSpc="1">
        <a:prstTxWarp prst="textNoShape">
          <a:avLst/>
        </a:prstTxWarp>
      </a:bodyPr>
      <a:lstStyle>
        <a:defPPr marL="182563" marR="0" indent="-92075" algn="l" defTabSz="957263" rtl="0" eaLnBrk="1" fontAlgn="base" latinLnBrk="0" hangingPunct="1">
          <a:lnSpc>
            <a:spcPct val="100000"/>
          </a:lnSpc>
          <a:spcBef>
            <a:spcPct val="0"/>
          </a:spcBef>
          <a:spcAft>
            <a:spcPct val="0"/>
          </a:spcAft>
          <a:buClrTx/>
          <a:buSzTx/>
          <a:buFontTx/>
          <a:buChar char="•"/>
          <a:tabLst/>
          <a:defRPr kumimoji="0" lang="de-DE"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euphana 1">
        <a:dk1>
          <a:srgbClr val="393938"/>
        </a:dk1>
        <a:lt1>
          <a:srgbClr val="FFFFFF"/>
        </a:lt1>
        <a:dk2>
          <a:srgbClr val="742128"/>
        </a:dk2>
        <a:lt2>
          <a:srgbClr val="D5D5D5"/>
        </a:lt2>
        <a:accent1>
          <a:srgbClr val="AAAAAA"/>
        </a:accent1>
        <a:accent2>
          <a:srgbClr val="8B423F"/>
        </a:accent2>
        <a:accent3>
          <a:srgbClr val="FFFFFF"/>
        </a:accent3>
        <a:accent4>
          <a:srgbClr val="2F2F2E"/>
        </a:accent4>
        <a:accent5>
          <a:srgbClr val="D2D2D2"/>
        </a:accent5>
        <a:accent6>
          <a:srgbClr val="7D3B38"/>
        </a:accent6>
        <a:hlink>
          <a:srgbClr val="7B7B7B"/>
        </a:hlink>
        <a:folHlink>
          <a:srgbClr val="7B7B7B"/>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1509</Words>
  <Application>Microsoft Office PowerPoint</Application>
  <PresentationFormat>On-screen Show (4:3)</PresentationFormat>
  <Paragraphs>157</Paragraphs>
  <Slides>14</Slides>
  <Notes>14</Notes>
  <HiddenSlides>0</HiddenSlides>
  <MMClips>0</MMClips>
  <ScaleCrop>false</ScaleCrop>
  <HeadingPairs>
    <vt:vector size="6" baseType="variant">
      <vt:variant>
        <vt:lpstr>Fonts Used</vt:lpstr>
      </vt:variant>
      <vt:variant>
        <vt:i4>3</vt:i4>
      </vt:variant>
      <vt:variant>
        <vt:lpstr>Theme</vt:lpstr>
      </vt:variant>
      <vt:variant>
        <vt:i4>37</vt:i4>
      </vt:variant>
      <vt:variant>
        <vt:lpstr>Slide Titles</vt:lpstr>
      </vt:variant>
      <vt:variant>
        <vt:i4>14</vt:i4>
      </vt:variant>
    </vt:vector>
  </HeadingPairs>
  <TitlesOfParts>
    <vt:vector size="54" baseType="lpstr">
      <vt:lpstr>Arial</vt:lpstr>
      <vt:lpstr>Arial Narrow</vt:lpstr>
      <vt:lpstr>Calibri</vt:lpstr>
      <vt:lpstr>leuphana design</vt:lpstr>
      <vt:lpstr>1_leuphana design</vt:lpstr>
      <vt:lpstr>2_leuphana design</vt:lpstr>
      <vt:lpstr>3_leuphana design</vt:lpstr>
      <vt:lpstr>4_leuphana design</vt:lpstr>
      <vt:lpstr>5_leuphana design</vt:lpstr>
      <vt:lpstr>6_leuphana design</vt:lpstr>
      <vt:lpstr>7_leuphana design</vt:lpstr>
      <vt:lpstr>8_leuphana design</vt:lpstr>
      <vt:lpstr>9_leuphana design</vt:lpstr>
      <vt:lpstr>10_leuphana design</vt:lpstr>
      <vt:lpstr>11_leuphana design</vt:lpstr>
      <vt:lpstr>12_leuphana design</vt:lpstr>
      <vt:lpstr>13_leuphana design</vt:lpstr>
      <vt:lpstr>14_leuphana design</vt:lpstr>
      <vt:lpstr>15_leuphana design</vt:lpstr>
      <vt:lpstr>16_leuphana design</vt:lpstr>
      <vt:lpstr>17_leuphana design</vt:lpstr>
      <vt:lpstr>18_leuphana design</vt:lpstr>
      <vt:lpstr>19_leuphana design</vt:lpstr>
      <vt:lpstr>20_leuphana design</vt:lpstr>
      <vt:lpstr>21_leuphana design</vt:lpstr>
      <vt:lpstr>22_leuphana design</vt:lpstr>
      <vt:lpstr>23_leuphana design</vt:lpstr>
      <vt:lpstr>24_leuphana design</vt:lpstr>
      <vt:lpstr>25_leuphana design</vt:lpstr>
      <vt:lpstr>26_leuphana design</vt:lpstr>
      <vt:lpstr>27_leuphana design</vt:lpstr>
      <vt:lpstr>28_leuphana design</vt:lpstr>
      <vt:lpstr>29_leuphana design</vt:lpstr>
      <vt:lpstr>30_leuphana design</vt:lpstr>
      <vt:lpstr>31_leuphana design</vt:lpstr>
      <vt:lpstr>32_leuphana design</vt:lpstr>
      <vt:lpstr>33_leuphana design</vt:lpstr>
      <vt:lpstr>34_leuphana design</vt:lpstr>
      <vt:lpstr>35_leuphana design</vt:lpstr>
      <vt:lpstr>36_leuphana design</vt:lpstr>
      <vt:lpstr>PowerPoint Presentation</vt:lpstr>
      <vt:lpstr>Presentation Overview</vt:lpstr>
      <vt:lpstr>Problem Setting: Rearranging deckchairs…</vt:lpstr>
      <vt:lpstr>Problem Setting: Rearranging deckchairs…</vt:lpstr>
      <vt:lpstr>Our approach: Leverage points</vt:lpstr>
      <vt:lpstr>Our approach: Three intervention points</vt:lpstr>
      <vt:lpstr>Our approach: Research levels</vt:lpstr>
      <vt:lpstr>Project Implementation</vt:lpstr>
      <vt:lpstr>Our approach: Study regions and thematic fields</vt:lpstr>
      <vt:lpstr>Our approach: the dimensions</vt:lpstr>
      <vt:lpstr>Scientific and societal contributions of the project</vt:lpstr>
      <vt:lpstr>Scientific and societal contributions of the project</vt:lpstr>
      <vt:lpstr>Scientific and societal contributions of the project</vt:lpstr>
      <vt:lpstr>Scientific and societal contributions of the project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Scenario – ES paper</dc:title>
  <dc:creator>JanH</dc:creator>
  <cp:lastModifiedBy>David Abson</cp:lastModifiedBy>
  <cp:revision>615</cp:revision>
  <cp:lastPrinted>2013-09-30T08:40:45Z</cp:lastPrinted>
  <dcterms:created xsi:type="dcterms:W3CDTF">2013-01-24T13:28:20Z</dcterms:created>
  <dcterms:modified xsi:type="dcterms:W3CDTF">2016-02-04T08:35:55Z</dcterms:modified>
</cp:coreProperties>
</file>